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5"/>
  </p:notesMasterIdLst>
  <p:sldIdLst>
    <p:sldId id="258" r:id="rId2"/>
    <p:sldId id="328" r:id="rId3"/>
    <p:sldId id="2788" r:id="rId4"/>
    <p:sldId id="2709" r:id="rId5"/>
    <p:sldId id="2740" r:id="rId6"/>
    <p:sldId id="2792" r:id="rId7"/>
    <p:sldId id="279" r:id="rId8"/>
    <p:sldId id="2805" r:id="rId9"/>
    <p:sldId id="2794" r:id="rId10"/>
    <p:sldId id="2795" r:id="rId11"/>
    <p:sldId id="2797" r:id="rId12"/>
    <p:sldId id="2796" r:id="rId13"/>
    <p:sldId id="2799" r:id="rId14"/>
    <p:sldId id="2806" r:id="rId15"/>
    <p:sldId id="2807" r:id="rId16"/>
    <p:sldId id="386" r:id="rId17"/>
    <p:sldId id="372" r:id="rId18"/>
    <p:sldId id="373" r:id="rId19"/>
    <p:sldId id="2802" r:id="rId20"/>
    <p:sldId id="2789" r:id="rId21"/>
    <p:sldId id="2756" r:id="rId22"/>
    <p:sldId id="451" r:id="rId23"/>
    <p:sldId id="454" r:id="rId24"/>
    <p:sldId id="2803" r:id="rId25"/>
    <p:sldId id="2771" r:id="rId26"/>
    <p:sldId id="2770" r:id="rId27"/>
    <p:sldId id="457" r:id="rId28"/>
    <p:sldId id="375" r:id="rId29"/>
    <p:sldId id="379" r:id="rId30"/>
    <p:sldId id="377" r:id="rId31"/>
    <p:sldId id="378" r:id="rId32"/>
    <p:sldId id="2757" r:id="rId33"/>
    <p:sldId id="2772" r:id="rId34"/>
    <p:sldId id="2798" r:id="rId35"/>
    <p:sldId id="2790" r:id="rId36"/>
    <p:sldId id="2773" r:id="rId37"/>
    <p:sldId id="2774" r:id="rId38"/>
    <p:sldId id="391" r:id="rId39"/>
    <p:sldId id="2764" r:id="rId40"/>
    <p:sldId id="396" r:id="rId41"/>
    <p:sldId id="2775" r:id="rId42"/>
    <p:sldId id="2777" r:id="rId43"/>
    <p:sldId id="2776" r:id="rId44"/>
    <p:sldId id="2778" r:id="rId45"/>
    <p:sldId id="2779" r:id="rId46"/>
    <p:sldId id="2809" r:id="rId47"/>
    <p:sldId id="392" r:id="rId48"/>
    <p:sldId id="393" r:id="rId49"/>
    <p:sldId id="2808" r:id="rId50"/>
    <p:sldId id="2810" r:id="rId51"/>
    <p:sldId id="366" r:id="rId52"/>
    <p:sldId id="395" r:id="rId53"/>
    <p:sldId id="2811" r:id="rId54"/>
    <p:sldId id="2812" r:id="rId55"/>
    <p:sldId id="2813" r:id="rId56"/>
    <p:sldId id="2800" r:id="rId57"/>
    <p:sldId id="2801" r:id="rId58"/>
    <p:sldId id="2791" r:id="rId59"/>
    <p:sldId id="2759" r:id="rId60"/>
    <p:sldId id="2760" r:id="rId61"/>
    <p:sldId id="259" r:id="rId62"/>
    <p:sldId id="2761" r:id="rId63"/>
    <p:sldId id="2762" r:id="rId64"/>
    <p:sldId id="428" r:id="rId65"/>
    <p:sldId id="2804" r:id="rId66"/>
    <p:sldId id="2787" r:id="rId67"/>
    <p:sldId id="2780" r:id="rId68"/>
    <p:sldId id="2781" r:id="rId69"/>
    <p:sldId id="2782" r:id="rId70"/>
    <p:sldId id="2783" r:id="rId71"/>
    <p:sldId id="2784" r:id="rId72"/>
    <p:sldId id="2786" r:id="rId73"/>
    <p:sldId id="2785" r:id="rId7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DFB"/>
    <a:srgbClr val="F1CCF0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494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8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jpe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aves.utoronto.ca/prof/svhum/ece422/notes/17-reflrefr.pdf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hyperlink" Target="http://www.waves.utoronto.ca/prof/svhum/ece422/notes/17-reflrefr.pdf" TargetMode="Externa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www.wiley.com/go/molisc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1.png"/><Relationship Id="rId7" Type="http://schemas.openxmlformats.org/officeDocument/2006/relationships/image" Target="../media/image1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4" Type="http://schemas.openxmlformats.org/officeDocument/2006/relationships/image" Target="../media/image161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2.  Non-LOS Propagation and </a:t>
            </a:r>
            <a:br>
              <a:rPr lang="en-US" sz="5400" dirty="0"/>
            </a:br>
            <a:r>
              <a:rPr lang="en-US" sz="5400" dirty="0"/>
              <a:t>Link Budget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6023: 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6249-C7DB-4F7F-BEE6-94DD7170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SNR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</p:spPr>
            <p:txBody>
              <a:bodyPr/>
              <a:lstStyle/>
              <a:p>
                <a:r>
                  <a:rPr lang="en-US" dirty="0"/>
                  <a:t>Suppose that:</a:t>
                </a:r>
              </a:p>
              <a:p>
                <a:pPr lvl="1"/>
                <a:r>
                  <a:rPr lang="en-US" dirty="0"/>
                  <a:t>RX power = -80 dBm</a:t>
                </a:r>
              </a:p>
              <a:p>
                <a:pPr lvl="1"/>
                <a:r>
                  <a:rPr lang="en-US" dirty="0"/>
                  <a:t>Noise figure = 6 dB</a:t>
                </a:r>
              </a:p>
              <a:p>
                <a:pPr lvl="1"/>
                <a:r>
                  <a:rPr lang="en-US" dirty="0"/>
                  <a:t>Bandwidth = 20 MHz</a:t>
                </a:r>
              </a:p>
              <a:p>
                <a:r>
                  <a:rPr lang="en-US" dirty="0"/>
                  <a:t>What is the SNR?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Thermal noise: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=−80 −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−174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−6−10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15.0 dB</a:t>
                </a:r>
              </a:p>
              <a:p>
                <a:pPr lvl="1"/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296D41-010F-4A33-9FA9-B76DCC47F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804457" cy="4329817"/>
              </a:xfrm>
              <a:blipFill>
                <a:blip r:embed="rId2"/>
                <a:stretch>
                  <a:fillRect l="-252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51D6-A273-4D64-9AC3-2B244F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67D7D-057A-4C51-8055-095855B46792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FA710-1A71-4707-BAE9-847FD730ED58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1C816A-30F4-403C-8FB5-81120F4F574D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CE0C9A-9590-4C58-8BA9-C6377D91083F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09C6C-1FDB-448D-98BF-F03076496A94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F0F2D7-4962-4F45-9418-C391087BAE3A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B98D3E-D341-4DC6-8B4F-EC87F1F106F9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811B89-50A5-4ABF-BA06-E109D2DB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AECC8C-0657-479D-A7E6-619ABC619A25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0FD05-FDC6-44DB-8BB8-77B830841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B75ED-92F2-4B98-B652-C65C270D43B4}"/>
              </a:ext>
            </a:extLst>
          </p:cNvPr>
          <p:cNvCxnSpPr>
            <a:cxnSpLocks/>
          </p:cNvCxnSpPr>
          <p:nvPr/>
        </p:nvCxnSpPr>
        <p:spPr>
          <a:xfrm flipV="1">
            <a:off x="8810288" y="2084429"/>
            <a:ext cx="0" cy="6388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/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6837E-9702-4D7F-BB74-2E422C6D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713" y="2198670"/>
                <a:ext cx="6819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2743A9-AF87-40A1-A7A5-7723DF72CA8C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869D04-3034-4187-A1BB-376148CA8EBA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A04DD3-E53D-40AC-88DE-BC1E675147C4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3CFE19-88BC-4B92-B9B8-44AAE4FE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1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Data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receiver process sampled signals</a:t>
                </a:r>
              </a:p>
              <a:p>
                <a:r>
                  <a:rPr lang="en-US" dirty="0"/>
                  <a:t>RX continuous-time complex baseband signal: 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typical digitally sampling model:</a:t>
                </a:r>
              </a:p>
              <a:p>
                <a:pPr lvl="1"/>
                <a:r>
                  <a:rPr lang="en-US" dirty="0"/>
                  <a:t>Filtering: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Ideal sampler: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r>
                  <a:rPr lang="en-US" dirty="0"/>
                  <a:t>Then, in discrete-time: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b="0" dirty="0"/>
                  <a:t>Signal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Noise component: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95380" cy="4329817"/>
              </a:xfrm>
              <a:blipFill>
                <a:blip r:embed="rId2"/>
                <a:stretch>
                  <a:fillRect l="-2871" t="-211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825525" y="27095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412981" y="26295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326426" y="30209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57982" y="29827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39550" y="30510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726265" y="23945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94548" y="30480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861" y="18819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32" y="26442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195" y="14509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099" y="26193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610" y="26361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68114" y="34652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509730" y="30170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160" y="25719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/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600" dirty="0"/>
                  <a:t>RX filter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D4F67-D230-4FBB-B915-25A1B02A6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82" y="3457524"/>
                <a:ext cx="885879" cy="553998"/>
              </a:xfrm>
              <a:prstGeom prst="rect">
                <a:avLst/>
              </a:prstGeom>
              <a:blipFill>
                <a:blip r:embed="rId9"/>
                <a:stretch>
                  <a:fillRect l="-4138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5ED2-86FE-4BFD-AEF6-DCB87EC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in Sampled Data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Continuous-time: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an ideal low-pass filter: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band-limited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then:</a:t>
                </a:r>
              </a:p>
              <a:p>
                <a:pPr lvl="1"/>
                <a:r>
                  <a:rPr lang="en-US" dirty="0"/>
                  <a:t>Energy per sample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AWGN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noise energy per sample</a:t>
                </a:r>
              </a:p>
              <a:p>
                <a:r>
                  <a:rPr lang="en-US" dirty="0"/>
                  <a:t>Resulting SNR: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641E6-229D-47A9-9197-F430B9FD6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4A66-A5BE-4E2B-982A-0753BAB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523FAA-A656-4A39-BF9D-68DBE26C6E32}"/>
              </a:ext>
            </a:extLst>
          </p:cNvPr>
          <p:cNvSpPr/>
          <p:nvPr/>
        </p:nvSpPr>
        <p:spPr>
          <a:xfrm rot="5400000">
            <a:off x="9792083" y="2892414"/>
            <a:ext cx="782835" cy="622884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BC7F-2477-4E5E-89B1-79FABF28B220}"/>
              </a:ext>
            </a:extLst>
          </p:cNvPr>
          <p:cNvSpPr/>
          <p:nvPr/>
        </p:nvSpPr>
        <p:spPr>
          <a:xfrm>
            <a:off x="8379539" y="2812439"/>
            <a:ext cx="913445" cy="7828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7438A-9081-4D3A-A840-817CEF7BA609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>
            <a:off x="9292984" y="3203857"/>
            <a:ext cx="57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44718E-BC5E-4EC0-A7FB-3EE849CD60EC}"/>
              </a:ext>
            </a:extLst>
          </p:cNvPr>
          <p:cNvSpPr/>
          <p:nvPr/>
        </p:nvSpPr>
        <p:spPr>
          <a:xfrm>
            <a:off x="7624540" y="3165663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87A16D-E2CD-4811-A217-7C3A48190F85}"/>
              </a:ext>
            </a:extLst>
          </p:cNvPr>
          <p:cNvCxnSpPr>
            <a:endCxn id="14" idx="2"/>
          </p:cNvCxnSpPr>
          <p:nvPr/>
        </p:nvCxnSpPr>
        <p:spPr>
          <a:xfrm flipV="1">
            <a:off x="7006108" y="323394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FABE7-955E-4EC7-B730-B1F32EF0546F}"/>
              </a:ext>
            </a:extLst>
          </p:cNvPr>
          <p:cNvCxnSpPr>
            <a:cxnSpLocks/>
          </p:cNvCxnSpPr>
          <p:nvPr/>
        </p:nvCxnSpPr>
        <p:spPr>
          <a:xfrm>
            <a:off x="7692823" y="2577426"/>
            <a:ext cx="0" cy="58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57383-CF2A-4CEA-9BB4-29F488069FE2}"/>
              </a:ext>
            </a:extLst>
          </p:cNvPr>
          <p:cNvCxnSpPr/>
          <p:nvPr/>
        </p:nvCxnSpPr>
        <p:spPr>
          <a:xfrm flipV="1">
            <a:off x="7761106" y="3230976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 descr="Noise | BCA Chemistry">
            <a:extLst>
              <a:ext uri="{FF2B5EF4-FFF2-40B4-BE49-F238E27FC236}">
                <a16:creationId xmlns:a16="http://schemas.microsoft.com/office/drawing/2014/main" id="{1222A7FA-4658-4A58-A8E5-F530D5F2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19" y="2064866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/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1739B-9B45-42A0-A864-5BB31883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0" y="2827108"/>
                <a:ext cx="68345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/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5F9603-93AB-43C2-99C7-CFACD2EE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753" y="1633813"/>
                <a:ext cx="7157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/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C884C3-CEC7-495C-A754-BF13517D5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57" y="2802222"/>
                <a:ext cx="640175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/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74DC9-17DD-4963-9DFB-2A39EC88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68" y="2819099"/>
                <a:ext cx="60606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1D9CE0F-0057-41A6-858A-028F87F0C248}"/>
              </a:ext>
            </a:extLst>
          </p:cNvPr>
          <p:cNvSpPr txBox="1"/>
          <p:nvPr/>
        </p:nvSpPr>
        <p:spPr>
          <a:xfrm>
            <a:off x="9734672" y="3648138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Ideal sampler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97A563-1809-4A13-9FCC-3074CFC8AC6B}"/>
              </a:ext>
            </a:extLst>
          </p:cNvPr>
          <p:cNvCxnSpPr/>
          <p:nvPr/>
        </p:nvCxnSpPr>
        <p:spPr>
          <a:xfrm flipV="1">
            <a:off x="10476288" y="3199994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/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BBFD9-B25B-4867-951C-0A713B7F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18" y="2754819"/>
                <a:ext cx="598241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CFED310-1938-486A-A831-23DE9E54331E}"/>
              </a:ext>
            </a:extLst>
          </p:cNvPr>
          <p:cNvSpPr/>
          <p:nvPr/>
        </p:nvSpPr>
        <p:spPr>
          <a:xfrm>
            <a:off x="8625731" y="4411697"/>
            <a:ext cx="623451" cy="6495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394998-F15B-4F85-851C-91861F4715C0}"/>
              </a:ext>
            </a:extLst>
          </p:cNvPr>
          <p:cNvCxnSpPr>
            <a:cxnSpLocks/>
          </p:cNvCxnSpPr>
          <p:nvPr/>
        </p:nvCxnSpPr>
        <p:spPr>
          <a:xfrm>
            <a:off x="7720557" y="5055823"/>
            <a:ext cx="2231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3B2B03-3A42-409A-AB19-5A239AC7F678}"/>
              </a:ext>
            </a:extLst>
          </p:cNvPr>
          <p:cNvSpPr txBox="1"/>
          <p:nvPr/>
        </p:nvSpPr>
        <p:spPr>
          <a:xfrm>
            <a:off x="9832569" y="5184359"/>
            <a:ext cx="103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 [Hz]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93D373-1C5B-49BF-934F-1C1F19213940}"/>
              </a:ext>
            </a:extLst>
          </p:cNvPr>
          <p:cNvCxnSpPr>
            <a:cxnSpLocks/>
          </p:cNvCxnSpPr>
          <p:nvPr/>
        </p:nvCxnSpPr>
        <p:spPr>
          <a:xfrm flipV="1">
            <a:off x="8959989" y="4079174"/>
            <a:ext cx="0" cy="110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4AFE3F-374D-43C6-922B-9D6FEB2B354E}"/>
              </a:ext>
            </a:extLst>
          </p:cNvPr>
          <p:cNvCxnSpPr>
            <a:cxnSpLocks/>
          </p:cNvCxnSpPr>
          <p:nvPr/>
        </p:nvCxnSpPr>
        <p:spPr>
          <a:xfrm>
            <a:off x="8625731" y="508705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1834BE-692D-4579-A262-81960D61BD06}"/>
              </a:ext>
            </a:extLst>
          </p:cNvPr>
          <p:cNvCxnSpPr>
            <a:cxnSpLocks/>
          </p:cNvCxnSpPr>
          <p:nvPr/>
        </p:nvCxnSpPr>
        <p:spPr>
          <a:xfrm>
            <a:off x="9249187" y="508705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E1ECF6-ADF5-4DC8-94D4-A642EAECA3E3}"/>
              </a:ext>
            </a:extLst>
          </p:cNvPr>
          <p:cNvCxnSpPr>
            <a:cxnSpLocks/>
          </p:cNvCxnSpPr>
          <p:nvPr/>
        </p:nvCxnSpPr>
        <p:spPr>
          <a:xfrm>
            <a:off x="8625731" y="5325652"/>
            <a:ext cx="62345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/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CA3ABC-6265-4A91-A165-28095DE57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5" y="5372645"/>
                <a:ext cx="3960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FFD4F67-D230-4FBB-B915-25A1B02A6908}"/>
              </a:ext>
            </a:extLst>
          </p:cNvPr>
          <p:cNvSpPr txBox="1"/>
          <p:nvPr/>
        </p:nvSpPr>
        <p:spPr>
          <a:xfrm>
            <a:off x="8446915" y="3649829"/>
            <a:ext cx="885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RX filter</a:t>
            </a:r>
          </a:p>
        </p:txBody>
      </p:sp>
    </p:spTree>
    <p:extLst>
      <p:ext uri="{BB962C8B-B14F-4D97-AF65-F5344CB8AC3E}">
        <p14:creationId xmlns:p14="http://schemas.microsoft.com/office/powerpoint/2010/main" val="2279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B293-7C47-46CC-9718-983B18E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Noise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D774-5824-4124-A516-F36363543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028" y="1566629"/>
            <a:ext cx="4819651" cy="4302467"/>
          </a:xfrm>
        </p:spPr>
        <p:txBody>
          <a:bodyPr/>
          <a:lstStyle/>
          <a:p>
            <a:r>
              <a:rPr lang="en-US" dirty="0"/>
              <a:t>Simulating noise is easy in MATLAB</a:t>
            </a:r>
          </a:p>
          <a:p>
            <a:r>
              <a:rPr lang="en-US" dirty="0"/>
              <a:t>Example in demo:</a:t>
            </a:r>
          </a:p>
          <a:p>
            <a:pPr lvl="1"/>
            <a:r>
              <a:rPr lang="en-US" dirty="0"/>
              <a:t>Generate 16-QAM symbols</a:t>
            </a:r>
          </a:p>
          <a:p>
            <a:pPr lvl="1"/>
            <a:r>
              <a:rPr lang="en-US" dirty="0"/>
              <a:t>Scale for the RX power</a:t>
            </a:r>
          </a:p>
          <a:p>
            <a:pPr lvl="1"/>
            <a:r>
              <a:rPr lang="en-US" dirty="0"/>
              <a:t>Add thermal noise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8F5AA-17F0-4CC6-9602-25CC1B3E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4872A-07EF-42E6-917E-AB527426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1160"/>
            <a:ext cx="4524375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49E29-C816-4470-853E-82116649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3" y="1326816"/>
            <a:ext cx="481965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CF292-15E8-41E1-AE44-79FFB13E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11" y="3429000"/>
            <a:ext cx="3002373" cy="26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5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1668" y="3760929"/>
            <a:ext cx="8482937" cy="2443271"/>
          </a:xfrm>
        </p:spPr>
        <p:txBody>
          <a:bodyPr>
            <a:normAutofit/>
          </a:bodyPr>
          <a:lstStyle/>
          <a:p>
            <a:r>
              <a:rPr lang="en-US" dirty="0"/>
              <a:t>Most receivers are built with multiple stages</a:t>
            </a:r>
          </a:p>
          <a:p>
            <a:pPr lvl="1"/>
            <a:r>
              <a:rPr lang="en-US" dirty="0"/>
              <a:t>Ex:  LNA, Mixer, …</a:t>
            </a:r>
          </a:p>
          <a:p>
            <a:r>
              <a:rPr lang="en-US" dirty="0"/>
              <a:t>Each stage has a gain and noise figure</a:t>
            </a:r>
          </a:p>
          <a:p>
            <a:r>
              <a:rPr lang="en-US" dirty="0"/>
              <a:t>Some stages (typically amplifiers) add noise with a noise figure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4837" y="2052830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09241" y="2585371"/>
                <a:ext cx="14789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:r>
                  <a:rPr lang="en-US" dirty="0"/>
                  <a:t>Noise Fig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41" y="2585371"/>
                <a:ext cx="1478931" cy="646331"/>
              </a:xfrm>
              <a:prstGeom prst="rect">
                <a:avLst/>
              </a:prstGeom>
              <a:blipFill>
                <a:blip r:embed="rId2"/>
                <a:stretch>
                  <a:fillRect l="-32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Or 13"/>
          <p:cNvSpPr/>
          <p:nvPr/>
        </p:nvSpPr>
        <p:spPr>
          <a:xfrm>
            <a:off x="3397637" y="2166368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228143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747575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88237" y="228143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2283018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396493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7" name="Left Brace 26"/>
          <p:cNvSpPr/>
          <p:nvPr/>
        </p:nvSpPr>
        <p:spPr>
          <a:xfrm rot="5400000">
            <a:off x="3834644" y="1270637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15867" y="1406499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stage 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2051242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Or 30"/>
          <p:cNvSpPr/>
          <p:nvPr/>
        </p:nvSpPr>
        <p:spPr>
          <a:xfrm>
            <a:off x="5150237" y="2164780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227984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745987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40837" y="2279842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5400000">
            <a:off x="5587244" y="1269049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361456" y="1374062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97375" y="2057929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Or 39"/>
          <p:cNvSpPr/>
          <p:nvPr/>
        </p:nvSpPr>
        <p:spPr>
          <a:xfrm>
            <a:off x="6940175" y="2171467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2286529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752674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930775" y="2286529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/>
          <p:cNvSpPr/>
          <p:nvPr/>
        </p:nvSpPr>
        <p:spPr>
          <a:xfrm rot="5400000">
            <a:off x="7377182" y="1275736"/>
            <a:ext cx="307848" cy="12565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51394" y="1380749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07837" y="2236543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/>
              <p:nvPr/>
            </p:nvSpPr>
            <p:spPr>
              <a:xfrm>
                <a:off x="5607437" y="2559708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37" y="2559708"/>
                <a:ext cx="629339" cy="639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/>
              <p:nvPr/>
            </p:nvSpPr>
            <p:spPr>
              <a:xfrm>
                <a:off x="7505892" y="2559708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92" y="2559708"/>
                <a:ext cx="629339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90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34C722-BA95-46B2-A8A0-8A1E20D4008F}"/>
              </a:ext>
            </a:extLst>
          </p:cNvPr>
          <p:cNvSpPr/>
          <p:nvPr/>
        </p:nvSpPr>
        <p:spPr>
          <a:xfrm>
            <a:off x="2268279" y="3521420"/>
            <a:ext cx="6424496" cy="9202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 for Cascade of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69461" y="3151431"/>
                <a:ext cx="8482937" cy="29555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gain and noise figure: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r>
                  <a:rPr lang="en-US" b="0" dirty="0"/>
                  <a:t>NF formula arises since each stage adds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b="0" dirty="0"/>
                  <a:t> noise</a:t>
                </a:r>
              </a:p>
              <a:p>
                <a:r>
                  <a:rPr lang="en-US" dirty="0"/>
                  <a:t>Consequence:  Most designs start with a low noise amplifier (LNA)</a:t>
                </a:r>
              </a:p>
              <a:p>
                <a:pPr lvl="1"/>
                <a:r>
                  <a:rPr lang="en-US" b="0" dirty="0"/>
                  <a:t>Has </a:t>
                </a:r>
                <a:r>
                  <a:rPr lang="en-US" dirty="0"/>
                  <a:t>low noise figure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high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Suppresses noise figure of later stages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69461" y="3151431"/>
                <a:ext cx="8482937" cy="2955570"/>
              </a:xfrm>
              <a:blipFill>
                <a:blip r:embed="rId2"/>
                <a:stretch>
                  <a:fillRect l="-1724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54837" y="1670206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09241" y="2202747"/>
                <a:ext cx="14789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:r>
                  <a:rPr lang="en-US" dirty="0"/>
                  <a:t>Noise Fig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41" y="2202747"/>
                <a:ext cx="1478931" cy="646331"/>
              </a:xfrm>
              <a:prstGeom prst="rect">
                <a:avLst/>
              </a:prstGeom>
              <a:blipFill>
                <a:blip r:embed="rId3"/>
                <a:stretch>
                  <a:fillRect l="-32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Or 13"/>
          <p:cNvSpPr/>
          <p:nvPr/>
        </p:nvSpPr>
        <p:spPr>
          <a:xfrm>
            <a:off x="3397637" y="1783744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5" idx="1"/>
          </p:cNvCxnSpPr>
          <p:nvPr/>
        </p:nvCxnSpPr>
        <p:spPr>
          <a:xfrm>
            <a:off x="3626237" y="18988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4"/>
          </p:cNvCxnSpPr>
          <p:nvPr/>
        </p:nvCxnSpPr>
        <p:spPr>
          <a:xfrm rot="16200000" flipV="1">
            <a:off x="3160857" y="2364951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88237" y="1898806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88037" y="190039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33838" y="2013869"/>
            <a:ext cx="133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power</a:t>
            </a:r>
          </a:p>
          <a:p>
            <a:r>
              <a:rPr lang="en-US" dirty="0"/>
              <a:t>P</a:t>
            </a:r>
            <a:r>
              <a:rPr lang="en-US" baseline="-25000" dirty="0"/>
              <a:t>in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7437" y="166861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Or 30"/>
          <p:cNvSpPr/>
          <p:nvPr/>
        </p:nvSpPr>
        <p:spPr>
          <a:xfrm>
            <a:off x="5150237" y="178215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  <a:endCxn id="29" idx="1"/>
          </p:cNvCxnSpPr>
          <p:nvPr/>
        </p:nvCxnSpPr>
        <p:spPr>
          <a:xfrm>
            <a:off x="5378837" y="189721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rot="16200000" flipV="1">
            <a:off x="4913457" y="236336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40837" y="1897218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397375" y="1675305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Or 39"/>
          <p:cNvSpPr/>
          <p:nvPr/>
        </p:nvSpPr>
        <p:spPr>
          <a:xfrm>
            <a:off x="6940175" y="1788843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6"/>
            <a:endCxn id="38" idx="1"/>
          </p:cNvCxnSpPr>
          <p:nvPr/>
        </p:nvCxnSpPr>
        <p:spPr>
          <a:xfrm>
            <a:off x="7168775" y="1903905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4"/>
          </p:cNvCxnSpPr>
          <p:nvPr/>
        </p:nvCxnSpPr>
        <p:spPr>
          <a:xfrm rot="16200000" flipV="1">
            <a:off x="6703395" y="2370050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930775" y="1903905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807837" y="1853919"/>
            <a:ext cx="151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power</a:t>
            </a:r>
          </a:p>
          <a:p>
            <a:r>
              <a:rPr lang="en-US" dirty="0"/>
              <a:t>P</a:t>
            </a:r>
            <a:r>
              <a:rPr lang="en-US" baseline="-25000" dirty="0"/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/>
              <p:nvPr/>
            </p:nvSpPr>
            <p:spPr>
              <a:xfrm>
                <a:off x="5607437" y="2177084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FF7785-EDA2-45F5-BE94-F47EF378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37" y="2177084"/>
                <a:ext cx="629339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/>
              <p:nvPr/>
            </p:nvSpPr>
            <p:spPr>
              <a:xfrm>
                <a:off x="7505892" y="2177084"/>
                <a:ext cx="629339" cy="63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96B756-5CDD-4E02-BCAF-4C400BE1A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92" y="2177084"/>
                <a:ext cx="629339" cy="639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161E2A-484A-4EEE-B874-FAF9958C0743}"/>
                  </a:ext>
                </a:extLst>
              </p:cNvPr>
              <p:cNvSpPr txBox="1"/>
              <p:nvPr/>
            </p:nvSpPr>
            <p:spPr>
              <a:xfrm>
                <a:off x="2330837" y="3607217"/>
                <a:ext cx="6096000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161E2A-484A-4EEE-B874-FAF9958C0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837" y="3607217"/>
                <a:ext cx="6096000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Problem </a:t>
            </a:r>
            <a:br>
              <a:rPr lang="en-US" sz="3600" dirty="0"/>
            </a:br>
            <a:r>
              <a:rPr lang="en-US" sz="2700" dirty="0"/>
              <a:t>Molisch 3.1</a:t>
            </a:r>
            <a:r>
              <a:rPr lang="en-US" sz="3600" dirty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total NF and gain?</a:t>
                </a:r>
              </a:p>
              <a:p>
                <a:r>
                  <a:rPr lang="en-US" dirty="0"/>
                  <a:t>Answer:  Compute G and NF (in linear units) for each stage:</a:t>
                </a:r>
              </a:p>
              <a:p>
                <a:pPr lvl="1"/>
                <a:r>
                  <a:rPr lang="en-US" dirty="0"/>
                  <a:t>Attenuator: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[Does not add noise],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0.1(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0.707 </m:t>
                    </m:r>
                  </m:oMath>
                </a14:m>
                <a:r>
                  <a:rPr lang="en-US" dirty="0"/>
                  <a:t>[Note sign]</a:t>
                </a:r>
              </a:p>
              <a:p>
                <a:pPr lvl="1"/>
                <a:r>
                  <a:rPr lang="en-US" dirty="0"/>
                  <a:t>LNA: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0.1(4)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=2.51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0.1(10)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Mixer: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0.1(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1.25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(unit gain)</a:t>
                </a:r>
              </a:p>
              <a:p>
                <a:pPr lvl="1"/>
                <a:r>
                  <a:rPr lang="en-US" dirty="0"/>
                  <a:t>Total gain: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=−1.5+10+0=8.5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r>
                  <a:rPr lang="es-ES" dirty="0" err="1"/>
                  <a:t>Noise</a:t>
                </a:r>
                <a:r>
                  <a:rPr lang="es-ES" dirty="0"/>
                  <a:t> figure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2.51−1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0.707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1.25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0.707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)(10)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=3.15≈5.0 </m:t>
                    </m:r>
                  </m:oMath>
                </a14:m>
                <a:r>
                  <a:rPr lang="en-US" dirty="0"/>
                  <a:t>dB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05846" y="3195285"/>
                <a:ext cx="9865618" cy="3124200"/>
              </a:xfrm>
              <a:blipFill>
                <a:blip r:embed="rId2"/>
                <a:stretch>
                  <a:fillRect l="-1483" t="-1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218630" y="1388958"/>
            <a:ext cx="158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Attn connector</a:t>
            </a:r>
          </a:p>
          <a:p>
            <a:r>
              <a:rPr lang="en-US" dirty="0"/>
              <a:t>Loss = 1.5 dB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3476" y="1356521"/>
            <a:ext cx="237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noise amp</a:t>
            </a:r>
          </a:p>
          <a:p>
            <a:r>
              <a:rPr lang="en-US" dirty="0"/>
              <a:t>Gain = 10 dB, NF = 4 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27659" y="1392907"/>
            <a:ext cx="211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Mixer</a:t>
            </a:r>
          </a:p>
          <a:p>
            <a:r>
              <a:rPr lang="en-US" dirty="0"/>
              <a:t>Unit gain, NF = 1 dB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71904" y="2086863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82390" y="2509693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1</a:t>
            </a:r>
          </a:p>
        </p:txBody>
      </p:sp>
      <p:sp>
        <p:nvSpPr>
          <p:cNvPr id="50" name="Flowchart: Or 49"/>
          <p:cNvSpPr/>
          <p:nvPr/>
        </p:nvSpPr>
        <p:spPr>
          <a:xfrm>
            <a:off x="3314704" y="2200401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50" idx="6"/>
            <a:endCxn id="48" idx="1"/>
          </p:cNvCxnSpPr>
          <p:nvPr/>
        </p:nvCxnSpPr>
        <p:spPr>
          <a:xfrm>
            <a:off x="3543304" y="2315463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0" idx="4"/>
          </p:cNvCxnSpPr>
          <p:nvPr/>
        </p:nvCxnSpPr>
        <p:spPr>
          <a:xfrm rot="16200000" flipV="1">
            <a:off x="3077924" y="2781608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486400" y="2070288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96886" y="249311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2</a:t>
            </a:r>
          </a:p>
        </p:txBody>
      </p:sp>
      <p:sp>
        <p:nvSpPr>
          <p:cNvPr id="55" name="Flowchart: Or 54"/>
          <p:cNvSpPr/>
          <p:nvPr/>
        </p:nvSpPr>
        <p:spPr>
          <a:xfrm>
            <a:off x="5029200" y="2183826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5" idx="6"/>
            <a:endCxn id="53" idx="1"/>
          </p:cNvCxnSpPr>
          <p:nvPr/>
        </p:nvCxnSpPr>
        <p:spPr>
          <a:xfrm>
            <a:off x="5257800" y="229888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5" idx="4"/>
          </p:cNvCxnSpPr>
          <p:nvPr/>
        </p:nvCxnSpPr>
        <p:spPr>
          <a:xfrm rot="16200000" flipV="1">
            <a:off x="4792420" y="2765033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53790" y="276336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28958" y="281290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305304" y="2313875"/>
            <a:ext cx="723896" cy="3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962138" y="2088451"/>
            <a:ext cx="533400" cy="457200"/>
          </a:xfrm>
          <a:prstGeom prst="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872624" y="251128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G</a:t>
            </a:r>
            <a:r>
              <a:rPr lang="en-US" baseline="-25000" dirty="0"/>
              <a:t>3</a:t>
            </a:r>
          </a:p>
        </p:txBody>
      </p:sp>
      <p:sp>
        <p:nvSpPr>
          <p:cNvPr id="64" name="Flowchart: Or 63"/>
          <p:cNvSpPr/>
          <p:nvPr/>
        </p:nvSpPr>
        <p:spPr>
          <a:xfrm>
            <a:off x="7504938" y="2201989"/>
            <a:ext cx="228600" cy="230124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64" idx="6"/>
            <a:endCxn id="62" idx="1"/>
          </p:cNvCxnSpPr>
          <p:nvPr/>
        </p:nvCxnSpPr>
        <p:spPr>
          <a:xfrm>
            <a:off x="7733538" y="2317051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4" idx="4"/>
          </p:cNvCxnSpPr>
          <p:nvPr/>
        </p:nvCxnSpPr>
        <p:spPr>
          <a:xfrm rot="16200000" flipV="1">
            <a:off x="7268158" y="2783196"/>
            <a:ext cx="702167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04696" y="283106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</a:t>
            </a:r>
            <a:r>
              <a:rPr lang="en-US" baseline="-25000" dirty="0"/>
              <a:t>3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019800" y="2335214"/>
            <a:ext cx="148513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495538" y="2312288"/>
            <a:ext cx="72466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743200" y="2312288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12"/>
          <p:cNvSpPr>
            <a:spLocks noChangeArrowheads="1"/>
          </p:cNvSpPr>
          <p:nvPr/>
        </p:nvSpPr>
        <p:spPr bwMode="auto">
          <a:xfrm>
            <a:off x="7924597" y="2785145"/>
            <a:ext cx="3825865" cy="2692867"/>
          </a:xfrm>
          <a:prstGeom prst="ellipse">
            <a:avLst/>
          </a:prstGeom>
          <a:solidFill>
            <a:srgbClr val="FFC000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1096962" y="1485900"/>
            <a:ext cx="9523499" cy="4724400"/>
          </a:xfrm>
        </p:spPr>
        <p:txBody>
          <a:bodyPr/>
          <a:lstStyle/>
          <a:p>
            <a:r>
              <a:rPr lang="en-US" sz="2400" dirty="0"/>
              <a:t>Signals from other transmitters using same band and same time.</a:t>
            </a:r>
          </a:p>
          <a:p>
            <a:r>
              <a:rPr lang="en-US" sz="2400" dirty="0"/>
              <a:t>Fundamental to the broadcast nature of the wireless medium.</a:t>
            </a:r>
          </a:p>
          <a:p>
            <a:r>
              <a:rPr lang="en-US" sz="2400" dirty="0"/>
              <a:t>Adds to total noise seen at receiver</a:t>
            </a:r>
          </a:p>
          <a:p>
            <a:r>
              <a:rPr lang="en-US" sz="2400" dirty="0"/>
              <a:t>Example</a:t>
            </a:r>
            <a:r>
              <a:rPr lang="es-ES" sz="2400" dirty="0"/>
              <a:t>:</a:t>
            </a:r>
          </a:p>
          <a:p>
            <a:pPr lvl="1"/>
            <a:r>
              <a:rPr lang="en-US" dirty="0"/>
              <a:t>A transmits to B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 transmits to D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desired signal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B gets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</a:t>
            </a:r>
          </a:p>
          <a:p>
            <a:pPr lvl="2"/>
            <a:endParaRPr lang="en-US" sz="1700" dirty="0"/>
          </a:p>
          <a:p>
            <a:pPr lvl="1"/>
            <a:endParaRPr lang="en-US" sz="2000" dirty="0"/>
          </a:p>
        </p:txBody>
      </p:sp>
      <p:pic>
        <p:nvPicPr>
          <p:cNvPr id="18438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2608" y="4224439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35734" y="4276827"/>
            <a:ext cx="7016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AutoShape 26"/>
          <p:cNvSpPr>
            <a:spLocks noChangeArrowheads="1"/>
          </p:cNvSpPr>
          <p:nvPr/>
        </p:nvSpPr>
        <p:spPr bwMode="auto">
          <a:xfrm rot="10800000">
            <a:off x="6854622" y="4427640"/>
            <a:ext cx="1069975" cy="244475"/>
          </a:xfrm>
          <a:prstGeom prst="leftArrow">
            <a:avLst>
              <a:gd name="adj1" fmla="val 50000"/>
              <a:gd name="adj2" fmla="val 9093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1" name="TextBox 7"/>
          <p:cNvSpPr txBox="1">
            <a:spLocks noChangeArrowheads="1"/>
          </p:cNvSpPr>
          <p:nvPr/>
        </p:nvSpPr>
        <p:spPr bwMode="auto">
          <a:xfrm>
            <a:off x="6489497" y="4781651"/>
            <a:ext cx="14897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Desired signal</a:t>
            </a:r>
          </a:p>
        </p:txBody>
      </p:sp>
      <p:pic>
        <p:nvPicPr>
          <p:cNvPr id="18442" name="Picture 7" descr="MCj039849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2724" y="3693420"/>
            <a:ext cx="533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21" descr="MCj042478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9447" y="3837089"/>
            <a:ext cx="701675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AutoShape 26"/>
          <p:cNvSpPr>
            <a:spLocks noChangeArrowheads="1"/>
          </p:cNvSpPr>
          <p:nvPr/>
        </p:nvSpPr>
        <p:spPr bwMode="auto">
          <a:xfrm rot="10800000">
            <a:off x="10071693" y="3900879"/>
            <a:ext cx="1281113" cy="155792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8445" name="TextBox 11"/>
          <p:cNvSpPr txBox="1">
            <a:spLocks noChangeArrowheads="1"/>
          </p:cNvSpPr>
          <p:nvPr/>
        </p:nvSpPr>
        <p:spPr bwMode="auto">
          <a:xfrm>
            <a:off x="8949322" y="4511272"/>
            <a:ext cx="1339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Interference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AutoShape 26">
            <a:extLst>
              <a:ext uri="{FF2B5EF4-FFF2-40B4-BE49-F238E27FC236}">
                <a16:creationId xmlns:a16="http://schemas.microsoft.com/office/drawing/2014/main" id="{159A29BF-C4E1-4C65-B515-A3945B39215B}"/>
              </a:ext>
            </a:extLst>
          </p:cNvPr>
          <p:cNvSpPr>
            <a:spLocks noChangeArrowheads="1"/>
          </p:cNvSpPr>
          <p:nvPr/>
        </p:nvSpPr>
        <p:spPr bwMode="auto">
          <a:xfrm rot="19350878">
            <a:off x="8770374" y="4251746"/>
            <a:ext cx="674426" cy="183929"/>
          </a:xfrm>
          <a:prstGeom prst="leftArrow">
            <a:avLst>
              <a:gd name="adj1" fmla="val 50000"/>
              <a:gd name="adj2" fmla="val 90928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F5C0676-0FEF-49A1-B759-391EC7BC5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7581" y="3593518"/>
            <a:ext cx="8997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Desired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78AE365-3F80-4498-A09C-6234F30A8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40" y="3880689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A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90818A2E-5BC2-451F-AD39-563E55062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400" y="3948678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B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DBC4ED8-8DCB-439B-8120-44EEA8F3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8408" y="3321707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86EE8638-D479-41FA-B416-00085955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128" y="3467757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Interference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Remember:  Noise and interference powers add in linear scale (not in dB)!</a:t>
                </a:r>
              </a:p>
              <a:p>
                <a:r>
                  <a:rPr lang="en-US" sz="2400" dirty="0"/>
                  <a:t>Example: </a:t>
                </a:r>
              </a:p>
              <a:p>
                <a:pPr lvl="1"/>
                <a:r>
                  <a:rPr lang="en-US" sz="2000" dirty="0"/>
                  <a:t>NF = 4 dB, B = 20 MHz</a:t>
                </a:r>
              </a:p>
              <a:p>
                <a:pPr lvl="1"/>
                <a:r>
                  <a:rPr lang="en-US" sz="2200" dirty="0"/>
                  <a:t>Interference power = -95 dBm, RX signal power = -80 dBm</a:t>
                </a:r>
              </a:p>
              <a:p>
                <a:pPr lvl="1"/>
                <a:r>
                  <a:rPr lang="en-US" sz="2200" dirty="0"/>
                  <a:t>Find the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SNR</a:t>
                </a:r>
                <a:r>
                  <a:rPr lang="en-US" sz="2200" dirty="0"/>
                  <a:t>=signal to noise and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SINR</a:t>
                </a:r>
                <a:r>
                  <a:rPr lang="en-US" sz="2200" dirty="0"/>
                  <a:t> = signal to interference + noise</a:t>
                </a:r>
              </a:p>
              <a:p>
                <a:r>
                  <a:rPr lang="en-US" sz="2400" dirty="0"/>
                  <a:t>Solution:</a:t>
                </a:r>
              </a:p>
              <a:p>
                <a:pPr lvl="1"/>
                <a:r>
                  <a:rPr lang="en-US" sz="2200" dirty="0"/>
                  <a:t>Thermal noise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=−174+4=−170</m:t>
                    </m:r>
                  </m:oMath>
                </a14:m>
                <a:r>
                  <a:rPr lang="en-US" sz="2200" dirty="0"/>
                  <a:t> dBm/Hz  </a:t>
                </a:r>
              </a:p>
              <a:p>
                <a:pPr lvl="1"/>
                <a:r>
                  <a:rPr lang="en-US" sz="2200" dirty="0"/>
                  <a:t>Noise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/>
                  <a:t>  In dBm: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=−170+10</m:t>
                    </m:r>
                    <m:func>
                      <m:func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E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=−97</m:t>
                    </m:r>
                  </m:oMath>
                </a14:m>
                <a:r>
                  <a:rPr lang="en-US" sz="2200" dirty="0"/>
                  <a:t> dBm</a:t>
                </a:r>
              </a:p>
              <a:p>
                <a:pPr lvl="1"/>
                <a:r>
                  <a:rPr lang="en-US" sz="2200" dirty="0"/>
                  <a:t>SNR = -80 – (-97) = 17 dB</a:t>
                </a:r>
              </a:p>
              <a:p>
                <a:pPr lvl="1"/>
                <a:r>
                  <a:rPr lang="en-US" sz="2200" dirty="0"/>
                  <a:t>Noise + interference power,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−9.7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−9.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=5.2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=−92.9 </m:t>
                    </m:r>
                  </m:oMath>
                </a14:m>
                <a:r>
                  <a:rPr lang="en-US" sz="2200" dirty="0"/>
                  <a:t>dBm</a:t>
                </a:r>
              </a:p>
              <a:p>
                <a:pPr lvl="1"/>
                <a:r>
                  <a:rPr lang="en-US" sz="2200" dirty="0"/>
                  <a:t>Note:  You add in linear scale first before converting to dB!!</a:t>
                </a:r>
              </a:p>
              <a:p>
                <a:pPr lvl="1"/>
                <a:r>
                  <a:rPr lang="en-US" sz="2200" dirty="0"/>
                  <a:t>SINR = -80 – (-92.9) = 12.9 dB</a:t>
                </a:r>
              </a:p>
              <a:p>
                <a:pPr lvl="1"/>
                <a:endParaRPr lang="en-US" sz="2200" dirty="0"/>
              </a:p>
              <a:p>
                <a:pPr lvl="2"/>
                <a:endParaRPr lang="en-US" sz="1700" dirty="0"/>
              </a:p>
              <a:p>
                <a:pPr lvl="2"/>
                <a:endParaRPr lang="en-US" sz="17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945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F369-773A-4299-96FB-0F871C54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9F143-02E0-41D0-9A77-1CF023C4C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402768" cy="4329817"/>
          </a:xfrm>
        </p:spPr>
        <p:txBody>
          <a:bodyPr/>
          <a:lstStyle/>
          <a:p>
            <a:r>
              <a:rPr lang="en-US" dirty="0"/>
              <a:t>Cascade of two elements</a:t>
            </a:r>
          </a:p>
          <a:p>
            <a:pPr lvl="1"/>
            <a:r>
              <a:rPr lang="en-US" dirty="0"/>
              <a:t>LNA</a:t>
            </a:r>
          </a:p>
          <a:p>
            <a:pPr lvl="1"/>
            <a:r>
              <a:rPr lang="en-US" dirty="0"/>
              <a:t>Mixer</a:t>
            </a:r>
          </a:p>
          <a:p>
            <a:pPr lvl="1"/>
            <a:endParaRPr lang="en-US" dirty="0"/>
          </a:p>
          <a:p>
            <a:r>
              <a:rPr lang="en-US" dirty="0"/>
              <a:t>Simulation:</a:t>
            </a:r>
          </a:p>
          <a:p>
            <a:pPr lvl="1"/>
            <a:r>
              <a:rPr lang="en-US" dirty="0"/>
              <a:t>Transmit symbols</a:t>
            </a:r>
          </a:p>
          <a:p>
            <a:pPr lvl="1"/>
            <a:r>
              <a:rPr lang="en-US" dirty="0"/>
              <a:t>Add noise in each stage</a:t>
            </a:r>
          </a:p>
          <a:p>
            <a:pPr lvl="1"/>
            <a:r>
              <a:rPr lang="en-US" dirty="0"/>
              <a:t>Measure resulting SNR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1AB7-BFBF-40DD-9B47-AE46599C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1C397-06B0-4616-9E55-6C4E138C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74" y="1539279"/>
            <a:ext cx="4743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simple noise and interference calculations</a:t>
            </a:r>
          </a:p>
          <a:p>
            <a:r>
              <a:rPr lang="en-US" dirty="0"/>
              <a:t>Define key communication requirements </a:t>
            </a:r>
          </a:p>
          <a:p>
            <a:pPr lvl="1"/>
            <a:r>
              <a:rPr lang="en-US" dirty="0"/>
              <a:t>BER, BLER, information rate, spectral efficiency,  bandwidth</a:t>
            </a:r>
          </a:p>
          <a:p>
            <a:pPr lvl="1"/>
            <a:r>
              <a:rPr lang="en-US" dirty="0"/>
              <a:t>SNR:  Energy per bit and energy per symbol</a:t>
            </a:r>
          </a:p>
          <a:p>
            <a:r>
              <a:rPr lang="en-US" dirty="0"/>
              <a:t>Estimate rate based on simple models or from link curves</a:t>
            </a:r>
          </a:p>
          <a:p>
            <a:r>
              <a:rPr lang="en-US" dirty="0"/>
              <a:t>Perform simple link budget calculations</a:t>
            </a:r>
          </a:p>
          <a:p>
            <a:r>
              <a:rPr lang="en-US" dirty="0"/>
              <a:t>Qualitatively describe various propagation mechanisms in real world settings</a:t>
            </a:r>
          </a:p>
          <a:p>
            <a:r>
              <a:rPr lang="en-US" dirty="0"/>
              <a:t>Compute reflected power from the radar equation</a:t>
            </a:r>
          </a:p>
          <a:p>
            <a:r>
              <a:rPr lang="en-US" dirty="0"/>
              <a:t>Generate samples from a statistical path loss model</a:t>
            </a:r>
          </a:p>
          <a:p>
            <a:r>
              <a:rPr lang="en-US" dirty="0"/>
              <a:t>Compute rate and SNR distributions using a statistical path loss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66210" y="19113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0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45" y="3235961"/>
            <a:ext cx="10058400" cy="25982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 tradeoff </a:t>
            </a:r>
            <a:r>
              <a:rPr lang="en-US" dirty="0"/>
              <a:t>in all communication systems: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rate</a:t>
            </a:r>
            <a:r>
              <a:rPr lang="en-US" dirty="0"/>
              <a:t>:  Amount of information we try to send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:  Spectrum the signal occupies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Reliability</a:t>
            </a:r>
            <a:r>
              <a:rPr lang="en-US" dirty="0"/>
              <a:t>:  The probability it is received correctly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Channel quality</a:t>
            </a:r>
            <a:r>
              <a:rPr lang="en-US" dirty="0"/>
              <a:t>:  Typically measured by the signal to noise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54F89C-4D14-4D9A-BDEE-D1489A1A320D}"/>
              </a:ext>
            </a:extLst>
          </p:cNvPr>
          <p:cNvSpPr/>
          <p:nvPr/>
        </p:nvSpPr>
        <p:spPr>
          <a:xfrm>
            <a:off x="8012165" y="2210750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652EA7-F336-4A29-B807-45708F6ED891}"/>
              </a:ext>
            </a:extLst>
          </p:cNvPr>
          <p:cNvSpPr txBox="1"/>
          <p:nvPr/>
        </p:nvSpPr>
        <p:spPr>
          <a:xfrm>
            <a:off x="7708821" y="239651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3433B5-0E3C-40FA-9E74-8F36A36CE1B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785888" y="2548710"/>
            <a:ext cx="852772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E990EC-A6AC-4F6C-AE84-2D849DC56E73}"/>
              </a:ext>
            </a:extLst>
          </p:cNvPr>
          <p:cNvSpPr/>
          <p:nvPr/>
        </p:nvSpPr>
        <p:spPr>
          <a:xfrm>
            <a:off x="3465482" y="2299316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B7DB25-055F-4F63-A8EA-CE619B78F642}"/>
              </a:ext>
            </a:extLst>
          </p:cNvPr>
          <p:cNvCxnSpPr>
            <a:cxnSpLocks/>
          </p:cNvCxnSpPr>
          <p:nvPr/>
        </p:nvCxnSpPr>
        <p:spPr>
          <a:xfrm>
            <a:off x="2793534" y="2586090"/>
            <a:ext cx="671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/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Info 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028FF3-4731-4352-99BA-0BA15ACE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20" y="2426086"/>
                <a:ext cx="1316345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9D09ABE2-5446-4A93-8621-132559DB087A}"/>
              </a:ext>
            </a:extLst>
          </p:cNvPr>
          <p:cNvSpPr/>
          <p:nvPr/>
        </p:nvSpPr>
        <p:spPr>
          <a:xfrm rot="10800000">
            <a:off x="4151140" y="1967822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2503963-74F8-45E1-9A6F-0844F4DDE7C1}"/>
              </a:ext>
            </a:extLst>
          </p:cNvPr>
          <p:cNvCxnSpPr>
            <a:cxnSpLocks/>
            <a:endCxn id="56" idx="0"/>
          </p:cNvCxnSpPr>
          <p:nvPr/>
        </p:nvCxnSpPr>
        <p:spPr>
          <a:xfrm flipV="1">
            <a:off x="4101456" y="2210750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41CF0F1B-5CFB-45B5-9C21-7377FAB311C5}"/>
              </a:ext>
            </a:extLst>
          </p:cNvPr>
          <p:cNvSpPr/>
          <p:nvPr/>
        </p:nvSpPr>
        <p:spPr>
          <a:xfrm rot="10800000">
            <a:off x="7495393" y="1998389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1E47EF4-7887-4E4E-B6D3-234D82A42392}"/>
              </a:ext>
            </a:extLst>
          </p:cNvPr>
          <p:cNvCxnSpPr>
            <a:cxnSpLocks/>
            <a:endCxn id="58" idx="0"/>
          </p:cNvCxnSpPr>
          <p:nvPr/>
        </p:nvCxnSpPr>
        <p:spPr>
          <a:xfrm rot="10800000">
            <a:off x="7697074" y="2284430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F7ACE9-7B1A-44BB-990E-AAA3F2D0AC06}"/>
              </a:ext>
            </a:extLst>
          </p:cNvPr>
          <p:cNvSpPr txBox="1"/>
          <p:nvPr/>
        </p:nvSpPr>
        <p:spPr>
          <a:xfrm>
            <a:off x="3091598" y="242608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TX</a:t>
            </a:r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B4F0B3C-CD32-4BB6-9D85-13346B5D8AE9}"/>
              </a:ext>
            </a:extLst>
          </p:cNvPr>
          <p:cNvSpPr/>
          <p:nvPr/>
        </p:nvSpPr>
        <p:spPr>
          <a:xfrm>
            <a:off x="5068181" y="2449528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/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Channel gain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1BCBD0-E8BF-4257-89EA-51258CD2E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99" y="2740933"/>
                <a:ext cx="137160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/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00821A-7EB7-4DA1-A039-75A9FEE4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04" y="1602957"/>
                <a:ext cx="131634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/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sz="1400" dirty="0"/>
                  <a:t>,  BW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5CBF4E-A312-409F-99A0-A6BDF5A5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10" y="1630848"/>
                <a:ext cx="1719871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/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AE1FA-583B-4A12-AF08-880CB2FC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648" y="1662163"/>
                <a:ext cx="1316345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1B80C51-4C28-4F1C-9E10-0C0E71131221}"/>
              </a:ext>
            </a:extLst>
          </p:cNvPr>
          <p:cNvSpPr/>
          <p:nvPr/>
        </p:nvSpPr>
        <p:spPr>
          <a:xfrm rot="5400000">
            <a:off x="5991659" y="2078471"/>
            <a:ext cx="527837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A3EBB87-862F-49D5-9383-112E0B22FE76}"/>
              </a:ext>
            </a:extLst>
          </p:cNvPr>
          <p:cNvSpPr/>
          <p:nvPr/>
        </p:nvSpPr>
        <p:spPr>
          <a:xfrm>
            <a:off x="6481230" y="2434944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AE9F4B3-FDE8-4A36-A453-4BF62518BD52}"/>
              </a:ext>
            </a:extLst>
          </p:cNvPr>
          <p:cNvSpPr/>
          <p:nvPr/>
        </p:nvSpPr>
        <p:spPr>
          <a:xfrm>
            <a:off x="6155201" y="2488092"/>
            <a:ext cx="207311" cy="21640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/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D03A01-44B4-451F-B45B-7889C6E4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48" y="2442403"/>
                <a:ext cx="3159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 Typical Transmitter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499300" y="3284446"/>
            <a:ext cx="8851783" cy="2427477"/>
          </a:xfrm>
        </p:spPr>
        <p:txBody>
          <a:bodyPr>
            <a:normAutofit/>
          </a:bodyPr>
          <a:lstStyle/>
          <a:p>
            <a:r>
              <a:rPr lang="en-US" dirty="0"/>
              <a:t>Communication systems typically use four stages</a:t>
            </a:r>
          </a:p>
          <a:p>
            <a:pPr lvl="1"/>
            <a:r>
              <a:rPr lang="en-US" dirty="0"/>
              <a:t>Channel coding:  ex. Convolutional, turbo, LDPC</a:t>
            </a:r>
          </a:p>
          <a:p>
            <a:pPr lvl="1"/>
            <a:r>
              <a:rPr lang="en-US" dirty="0"/>
              <a:t>Modulation:  QPSK, 16-QAM, 64-QAM, …</a:t>
            </a:r>
          </a:p>
          <a:p>
            <a:pPr lvl="1"/>
            <a:r>
              <a:rPr lang="en-US" dirty="0"/>
              <a:t>Pulse shaping or transmit filtering</a:t>
            </a:r>
          </a:p>
          <a:p>
            <a:pPr lvl="1"/>
            <a:r>
              <a:rPr lang="en-US" dirty="0" err="1"/>
              <a:t>Upconversion</a:t>
            </a:r>
            <a:endParaRPr lang="en-US" dirty="0"/>
          </a:p>
          <a:p>
            <a:r>
              <a:rPr lang="en-US" dirty="0"/>
              <a:t>Determines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modulation + coding scheme </a:t>
            </a:r>
            <a:r>
              <a:rPr lang="en-US" dirty="0"/>
              <a:t>(MCS)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2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F9C1D2A-B15B-4001-87EE-DEE9EFA7B506}"/>
              </a:ext>
            </a:extLst>
          </p:cNvPr>
          <p:cNvGrpSpPr/>
          <p:nvPr/>
        </p:nvGrpSpPr>
        <p:grpSpPr>
          <a:xfrm>
            <a:off x="2496382" y="1557474"/>
            <a:ext cx="2186861" cy="1520106"/>
            <a:chOff x="2496382" y="1557474"/>
            <a:chExt cx="2186861" cy="1520106"/>
          </a:xfrm>
        </p:grpSpPr>
        <p:sp>
          <p:nvSpPr>
            <p:cNvPr id="5" name="Rectangle 4"/>
            <p:cNvSpPr/>
            <p:nvPr/>
          </p:nvSpPr>
          <p:spPr>
            <a:xfrm>
              <a:off x="2742015" y="1881614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5" idx="3"/>
              <a:endCxn id="11" idx="1"/>
            </p:cNvCxnSpPr>
            <p:nvPr/>
          </p:nvCxnSpPr>
          <p:spPr>
            <a:xfrm>
              <a:off x="3656415" y="2171333"/>
              <a:ext cx="1026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806385" y="1557474"/>
              <a:ext cx="852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Coded </a:t>
              </a:r>
              <a:br>
                <a:rPr lang="en-US" sz="1600" dirty="0"/>
              </a:br>
              <a:r>
                <a:rPr lang="en-US" sz="1600" dirty="0"/>
                <a:t>bits</a:t>
              </a:r>
              <a:br>
                <a:rPr lang="en-US" sz="1600" dirty="0"/>
              </a:b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496382" y="2492805"/>
                  <a:ext cx="176551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Channel coding</a:t>
                  </a:r>
                  <a:br>
                    <a:rPr lang="en-US" sz="1600" i="1" dirty="0">
                      <a:latin typeface="Cambria Math" panose="02040503050406030204" pitchFamily="18" charset="0"/>
                    </a:rPr>
                  </a:br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𝑐𝑜𝑑</m:t>
                          </m:r>
                        </m:sub>
                      </m:sSub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382" y="2492805"/>
                  <a:ext cx="1765511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2076" t="-3125" b="-114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DE283E-33D3-444E-AC25-939CA3BD9BC4}"/>
              </a:ext>
            </a:extLst>
          </p:cNvPr>
          <p:cNvGrpSpPr/>
          <p:nvPr/>
        </p:nvGrpSpPr>
        <p:grpSpPr>
          <a:xfrm>
            <a:off x="4555640" y="1505321"/>
            <a:ext cx="2439435" cy="1676354"/>
            <a:chOff x="4555640" y="1505321"/>
            <a:chExt cx="2439435" cy="1676354"/>
          </a:xfrm>
        </p:grpSpPr>
        <p:sp>
          <p:nvSpPr>
            <p:cNvPr id="11" name="Rectangle 10"/>
            <p:cNvSpPr/>
            <p:nvPr/>
          </p:nvSpPr>
          <p:spPr>
            <a:xfrm>
              <a:off x="4683243" y="1881614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555640" y="2463658"/>
                  <a:ext cx="1469120" cy="7180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Modulation</a:t>
                  </a:r>
                  <a:br>
                    <a:rPr lang="en-US" sz="160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1600" dirty="0"/>
                    <a:t> </a:t>
                  </a:r>
                  <a:r>
                    <a:rPr lang="en-US" sz="1600" dirty="0" err="1"/>
                    <a:t>sym</a:t>
                  </a:r>
                  <a:r>
                    <a:rPr lang="en-US" sz="1600" dirty="0"/>
                    <a:t>/sec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640" y="2463658"/>
                  <a:ext cx="1469120" cy="718017"/>
                </a:xfrm>
                <a:prstGeom prst="rect">
                  <a:avLst/>
                </a:prstGeom>
                <a:blipFill>
                  <a:blip r:embed="rId4"/>
                  <a:stretch>
                    <a:fillRect l="-2075" t="-2542" r="-8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>
              <a:off x="5597643" y="2170185"/>
              <a:ext cx="12608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61390" y="1505321"/>
              <a:ext cx="1333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Complex symbols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2B507D-A453-45D0-93FF-2AA0EE87F36A}"/>
              </a:ext>
            </a:extLst>
          </p:cNvPr>
          <p:cNvGrpSpPr/>
          <p:nvPr/>
        </p:nvGrpSpPr>
        <p:grpSpPr>
          <a:xfrm>
            <a:off x="6543141" y="1570495"/>
            <a:ext cx="2713030" cy="1487522"/>
            <a:chOff x="6543141" y="1570495"/>
            <a:chExt cx="2713030" cy="1487522"/>
          </a:xfrm>
        </p:grpSpPr>
        <p:sp>
          <p:nvSpPr>
            <p:cNvPr id="22" name="Rectangle 21"/>
            <p:cNvSpPr/>
            <p:nvPr/>
          </p:nvSpPr>
          <p:spPr>
            <a:xfrm>
              <a:off x="6845214" y="1842635"/>
              <a:ext cx="914400" cy="579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543141" y="2473242"/>
                  <a:ext cx="159357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DAC </a:t>
                  </a:r>
                  <a:r>
                    <a:rPr lang="es-ES" sz="1600" dirty="0"/>
                    <a:t>+ </a:t>
                  </a:r>
                  <a:r>
                    <a:rPr lang="es-ES" sz="1600" dirty="0" err="1"/>
                    <a:t>filtering</a:t>
                  </a:r>
                  <a:r>
                    <a:rPr lang="en-US" sz="1600" dirty="0"/>
                    <a:t>  </a:t>
                  </a:r>
                  <a:br>
                    <a:rPr lang="en-US" sz="1600" dirty="0"/>
                  </a:b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600" dirty="0"/>
                    <a:t> excess BW </a:t>
                  </a:r>
                  <a:r>
                    <a:rPr lang="en-US" sz="1600" dirty="0" err="1"/>
                    <a:t>frac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141" y="2473242"/>
                  <a:ext cx="1593578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1908" t="-3125" r="-114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7922486" y="1570495"/>
              <a:ext cx="1333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Baseband</a:t>
              </a:r>
            </a:p>
            <a:p>
              <a:r>
                <a:rPr lang="en-US" sz="1600" dirty="0"/>
                <a:t>analog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9138D3-60AF-4609-ABA4-2E22F8D5444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 flipV="1">
              <a:off x="7759614" y="2126643"/>
              <a:ext cx="1370875" cy="5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1B214-E9FD-4388-88D7-E8678F40DAD8}"/>
              </a:ext>
            </a:extLst>
          </p:cNvPr>
          <p:cNvGrpSpPr/>
          <p:nvPr/>
        </p:nvGrpSpPr>
        <p:grpSpPr>
          <a:xfrm>
            <a:off x="8764247" y="1505321"/>
            <a:ext cx="2272636" cy="1421786"/>
            <a:chOff x="8764247" y="1505321"/>
            <a:chExt cx="2272636" cy="14217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AE1F6-3538-404F-9A78-D710466BC4C2}"/>
                </a:ext>
              </a:extLst>
            </p:cNvPr>
            <p:cNvSpPr txBox="1"/>
            <p:nvPr/>
          </p:nvSpPr>
          <p:spPr>
            <a:xfrm>
              <a:off x="8764247" y="2403887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U</a:t>
              </a:r>
              <a:r>
                <a:rPr lang="en-US" sz="1400" dirty="0" err="1"/>
                <a:t>pconversion</a:t>
              </a:r>
              <a:r>
                <a:rPr lang="en-US" sz="1400" dirty="0"/>
                <a:t> </a:t>
              </a:r>
            </a:p>
            <a:p>
              <a:pPr algn="ctr"/>
              <a:r>
                <a:rPr lang="en-US" sz="1400" dirty="0"/>
                <a:t>+ Power amp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D70D12-A757-4503-A2C9-C996CB34CE8E}"/>
                </a:ext>
              </a:extLst>
            </p:cNvPr>
            <p:cNvSpPr/>
            <p:nvPr/>
          </p:nvSpPr>
          <p:spPr>
            <a:xfrm>
              <a:off x="9130489" y="1836497"/>
              <a:ext cx="718906" cy="5802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9AB0117-6644-44E2-A50D-72BDFD639756}"/>
                </a:ext>
              </a:extLst>
            </p:cNvPr>
            <p:cNvSpPr/>
            <p:nvPr/>
          </p:nvSpPr>
          <p:spPr>
            <a:xfrm rot="10800000">
              <a:off x="9899079" y="1511438"/>
              <a:ext cx="403361" cy="24292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2B2E0D6-7FCF-4248-93D4-263E8BAEC5BE}"/>
                </a:ext>
              </a:extLst>
            </p:cNvPr>
            <p:cNvCxnSpPr>
              <a:cxnSpLocks/>
              <a:stCxn id="28" idx="3"/>
              <a:endCxn id="29" idx="0"/>
            </p:cNvCxnSpPr>
            <p:nvPr/>
          </p:nvCxnSpPr>
          <p:spPr>
            <a:xfrm flipV="1">
              <a:off x="9849395" y="1754366"/>
              <a:ext cx="251364" cy="37227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84A745-002D-47BF-B84F-31A3137C0AFD}"/>
                    </a:ext>
                  </a:extLst>
                </p:cNvPr>
                <p:cNvSpPr txBox="1"/>
                <p:nvPr/>
              </p:nvSpPr>
              <p:spPr>
                <a:xfrm>
                  <a:off x="10351083" y="1505321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b="0" dirty="0" err="1"/>
                    <a:t>Power</a:t>
                  </a:r>
                  <a:r>
                    <a:rPr lang="es-ES" sz="14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84A745-002D-47BF-B84F-31A3137C0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1083" y="1505321"/>
                  <a:ext cx="685800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14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Rate and Bandwidth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Information rate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[bits/</a:t>
                </a:r>
                <a:r>
                  <a:rPr lang="es-ES" b="0" dirty="0" err="1"/>
                  <a:t>sec</a:t>
                </a:r>
                <a:r>
                  <a:rPr lang="es-ES" b="0" dirty="0"/>
                  <a:t>]</a:t>
                </a:r>
              </a:p>
              <a:p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s-E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s-E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s-ES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b="0" dirty="0"/>
                  <a:t>  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Occupied bandwidth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s-ES" dirty="0"/>
                  <a:t>[Hz]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  (Units are bps/Hz or bits/DOF)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576627"/>
                <a:ext cx="9518123" cy="2172109"/>
              </a:xfrm>
              <a:blipFill>
                <a:blip r:embed="rId2"/>
                <a:stretch>
                  <a:fillRect l="-1537" t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077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</a:t>
                </a:r>
                <a:r>
                  <a:rPr lang="en-US" dirty="0"/>
                  <a:t>:  A system transmits with rate ½ coding, 16-QAM, 10 </a:t>
                </a:r>
                <a:r>
                  <a:rPr lang="en-US" dirty="0" err="1"/>
                  <a:t>Msym</a:t>
                </a:r>
                <a:r>
                  <a:rPr lang="en-US" dirty="0"/>
                  <a:t>/s and excess BW 10%</a:t>
                </a:r>
              </a:p>
              <a:p>
                <a:pPr lvl="1"/>
                <a:r>
                  <a:rPr lang="en-US" dirty="0"/>
                  <a:t>The modulation and code rate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 (16-QAM)</a:t>
                </a:r>
              </a:p>
              <a:p>
                <a:pPr lvl="1"/>
                <a:r>
                  <a:rPr lang="es-ES" dirty="0" err="1"/>
                  <a:t>Sample</a:t>
                </a:r>
                <a:r>
                  <a:rPr lang="es-ES" dirty="0"/>
                  <a:t> </a:t>
                </a:r>
                <a:r>
                  <a:rPr lang="es-ES" dirty="0" err="1"/>
                  <a:t>rate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Excess bandwidth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 information rate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Mbps</a:t>
                </a:r>
              </a:p>
              <a:p>
                <a:pPr lvl="1"/>
                <a:r>
                  <a:rPr lang="en-US" dirty="0"/>
                  <a:t>Occupied bandwidth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=11 </m:t>
                    </m:r>
                  </m:oMath>
                </a14:m>
                <a:r>
                  <a:rPr lang="en-US" dirty="0"/>
                  <a:t>MHz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0698" y="3256085"/>
                <a:ext cx="9518123" cy="2492651"/>
              </a:xfrm>
              <a:blipFill>
                <a:blip r:embed="rId2"/>
                <a:stretch>
                  <a:fillRect l="-1537"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42015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76451" y="2171333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Info bits</a:t>
                </a:r>
                <a:br>
                  <a:rPr lang="en-US" sz="1600" dirty="0"/>
                </a:br>
                <a:r>
                  <a:rPr lang="en-US" sz="1600" dirty="0"/>
                  <a:t>Rate =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81" y="1894614"/>
                <a:ext cx="895117" cy="584775"/>
              </a:xfrm>
              <a:prstGeom prst="rect">
                <a:avLst/>
              </a:prstGeom>
              <a:blipFill>
                <a:blip r:embed="rId3"/>
                <a:stretch>
                  <a:fillRect l="-340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83243" y="1881614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3656415" y="2171333"/>
            <a:ext cx="102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6385" y="1557474"/>
            <a:ext cx="85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</a:t>
            </a:r>
            <a:br>
              <a:rPr lang="en-US" sz="1600" dirty="0"/>
            </a:br>
            <a:r>
              <a:rPr lang="en-US" sz="1600" dirty="0"/>
              <a:t>bits</a:t>
            </a:r>
            <a:br>
              <a:rPr lang="en-US" sz="1600" dirty="0"/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Channel coding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82" y="2492805"/>
                <a:ext cx="1765511" cy="584775"/>
              </a:xfrm>
              <a:prstGeom prst="rect">
                <a:avLst/>
              </a:prstGeom>
              <a:blipFill>
                <a:blip r:embed="rId4"/>
                <a:stretch>
                  <a:fillRect l="-2076" t="-3125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sym</a:t>
                </a:r>
                <a:r>
                  <a:rPr lang="en-US" sz="1600" dirty="0"/>
                  <a:t>/sec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sz="1600" dirty="0"/>
                  <a:t> bits/</a:t>
                </a:r>
                <a:r>
                  <a:rPr lang="en-US" sz="1600" dirty="0" err="1"/>
                  <a:t>sym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0" y="2463658"/>
                <a:ext cx="1469120" cy="718017"/>
              </a:xfrm>
              <a:prstGeom prst="rect">
                <a:avLst/>
              </a:prstGeom>
              <a:blipFill>
                <a:blip r:embed="rId5"/>
                <a:stretch>
                  <a:fillRect r="-83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5597643" y="2170185"/>
            <a:ext cx="126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61390" y="1505321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symbols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5214" y="1842635"/>
            <a:ext cx="914400" cy="579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DAC </a:t>
                </a:r>
                <a:r>
                  <a:rPr lang="es-ES" sz="1600" dirty="0"/>
                  <a:t>+ </a:t>
                </a:r>
                <a:r>
                  <a:rPr lang="es-ES" sz="1600" dirty="0" err="1"/>
                  <a:t>filtering</a:t>
                </a:r>
                <a:r>
                  <a:rPr lang="en-US" sz="1600" dirty="0"/>
                  <a:t> 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excess BW </a:t>
                </a:r>
                <a:r>
                  <a:rPr lang="en-US" sz="1600" dirty="0" err="1"/>
                  <a:t>frac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41" y="2473242"/>
                <a:ext cx="1593578" cy="584775"/>
              </a:xfrm>
              <a:prstGeom prst="rect">
                <a:avLst/>
              </a:prstGeom>
              <a:blipFill>
                <a:blip r:embed="rId6"/>
                <a:stretch>
                  <a:fillRect l="-1908" t="-3125" r="-114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22486" y="1570495"/>
            <a:ext cx="133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Baseband</a:t>
            </a:r>
          </a:p>
          <a:p>
            <a:r>
              <a:rPr lang="en-US" sz="1600" dirty="0"/>
              <a:t>analog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AE1F6-3538-404F-9A78-D710466BC4C2}"/>
              </a:ext>
            </a:extLst>
          </p:cNvPr>
          <p:cNvSpPr txBox="1"/>
          <p:nvPr/>
        </p:nvSpPr>
        <p:spPr>
          <a:xfrm>
            <a:off x="8764247" y="240388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Power 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138D3-60AF-4609-ABA4-2E22F8D5444E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7759614" y="2126643"/>
            <a:ext cx="1370875" cy="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70D12-A757-4503-A2C9-C996CB34CE8E}"/>
              </a:ext>
            </a:extLst>
          </p:cNvPr>
          <p:cNvSpPr/>
          <p:nvPr/>
        </p:nvSpPr>
        <p:spPr>
          <a:xfrm>
            <a:off x="9130489" y="1836497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9AB0117-6644-44E2-A50D-72BDFD639756}"/>
              </a:ext>
            </a:extLst>
          </p:cNvPr>
          <p:cNvSpPr/>
          <p:nvPr/>
        </p:nvSpPr>
        <p:spPr>
          <a:xfrm rot="10800000">
            <a:off x="9899079" y="1511438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2B2E0D6-7FCF-4248-93D4-263E8BAEC5BE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V="1">
            <a:off x="9849395" y="1754366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/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0" dirty="0" err="1"/>
                  <a:t>Power</a:t>
                </a:r>
                <a:r>
                  <a:rPr lang="es-ES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84A745-002D-47BF-B84F-31A3137C0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83" y="1505321"/>
                <a:ext cx="685800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966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69A8-F35B-47D7-9064-0A56BCA2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Reliability:  BER and BLER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B17D-724C-456A-B256-9C722406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38849"/>
            <a:ext cx="10058400" cy="3130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communication system TX data into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blocks</a:t>
            </a:r>
          </a:p>
          <a:p>
            <a:pPr lvl="1"/>
            <a:r>
              <a:rPr lang="en-US" dirty="0"/>
              <a:t>Framing may be used for coding, MAC layer transport blocks or IP layer</a:t>
            </a:r>
          </a:p>
          <a:p>
            <a:pPr lvl="1"/>
            <a:r>
              <a:rPr lang="en-US" dirty="0"/>
              <a:t>Range in size from 100s to &gt; 10000 bits per blocks</a:t>
            </a:r>
          </a:p>
          <a:p>
            <a:r>
              <a:rPr lang="en-US" dirty="0"/>
              <a:t>Measure reliability by either: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BER:  Bit error rate </a:t>
            </a:r>
            <a:r>
              <a:rPr lang="en-US" dirty="0"/>
              <a:t>= fraction of bits in error (useful when there is no blocks)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BLER:  Block error rate </a:t>
            </a:r>
            <a:r>
              <a:rPr lang="en-US" dirty="0"/>
              <a:t>= fraction of blocks that have at least one error</a:t>
            </a:r>
          </a:p>
          <a:p>
            <a:r>
              <a:rPr lang="en-US" dirty="0"/>
              <a:t>Errors typically need to be corrected at some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higher layer</a:t>
            </a:r>
          </a:p>
          <a:p>
            <a:pPr lvl="1"/>
            <a:r>
              <a:rPr lang="en-US" dirty="0"/>
              <a:t>Retransmissions / ARQ  at MAC or transport layer (A lot more on this later!)</a:t>
            </a:r>
          </a:p>
          <a:p>
            <a:pPr lvl="1"/>
            <a:r>
              <a:rPr lang="en-US" dirty="0"/>
              <a:t>Corrected by application (e.g. voice masking in audio)</a:t>
            </a:r>
          </a:p>
          <a:p>
            <a:pPr lvl="1"/>
            <a:r>
              <a:rPr lang="en-US" dirty="0"/>
              <a:t>Acceptable level for BER and BLER depend on many MAC and application layer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E6422-12B4-4108-9DB8-7B1AA742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A340F-AC5E-4278-92D4-E434F8414837}"/>
              </a:ext>
            </a:extLst>
          </p:cNvPr>
          <p:cNvSpPr/>
          <p:nvPr/>
        </p:nvSpPr>
        <p:spPr>
          <a:xfrm>
            <a:off x="3784263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F9E3BE-8BD5-44E7-A841-CB9BE20ADD43}"/>
              </a:ext>
            </a:extLst>
          </p:cNvPr>
          <p:cNvSpPr/>
          <p:nvPr/>
        </p:nvSpPr>
        <p:spPr>
          <a:xfrm>
            <a:off x="4850067" y="2027337"/>
            <a:ext cx="978408" cy="227531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88CB8-6D7E-4E0E-BB54-B7B5C5AEA081}"/>
              </a:ext>
            </a:extLst>
          </p:cNvPr>
          <p:cNvSpPr/>
          <p:nvPr/>
        </p:nvSpPr>
        <p:spPr>
          <a:xfrm>
            <a:off x="6178999" y="1824557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C77CA-51BC-40D4-9FA5-450A2B172B91}"/>
              </a:ext>
            </a:extLst>
          </p:cNvPr>
          <p:cNvSpPr/>
          <p:nvPr/>
        </p:nvSpPr>
        <p:spPr>
          <a:xfrm>
            <a:off x="1375794" y="2062248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67A121-785B-4E9A-AD3D-F3159F79F214}"/>
              </a:ext>
            </a:extLst>
          </p:cNvPr>
          <p:cNvCxnSpPr>
            <a:cxnSpLocks/>
          </p:cNvCxnSpPr>
          <p:nvPr/>
        </p:nvCxnSpPr>
        <p:spPr>
          <a:xfrm>
            <a:off x="1820411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BE5873-EAD3-492D-A485-A8AF1AEBA678}"/>
              </a:ext>
            </a:extLst>
          </p:cNvPr>
          <p:cNvCxnSpPr>
            <a:cxnSpLocks/>
          </p:cNvCxnSpPr>
          <p:nvPr/>
        </p:nvCxnSpPr>
        <p:spPr>
          <a:xfrm>
            <a:off x="2274815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7E8A5E-66D1-4414-98FD-EE6CBBFF395A}"/>
              </a:ext>
            </a:extLst>
          </p:cNvPr>
          <p:cNvCxnSpPr>
            <a:cxnSpLocks/>
          </p:cNvCxnSpPr>
          <p:nvPr/>
        </p:nvCxnSpPr>
        <p:spPr>
          <a:xfrm>
            <a:off x="2704052" y="2062248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952297-B83E-47AD-B16C-1664CE873E09}"/>
              </a:ext>
            </a:extLst>
          </p:cNvPr>
          <p:cNvSpPr txBox="1"/>
          <p:nvPr/>
        </p:nvSpPr>
        <p:spPr>
          <a:xfrm>
            <a:off x="1254702" y="1668996"/>
            <a:ext cx="235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TX bits in coding blocks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8D6D9-D547-4141-BB4D-E1D06E8BFC85}"/>
              </a:ext>
            </a:extLst>
          </p:cNvPr>
          <p:cNvSpPr/>
          <p:nvPr/>
        </p:nvSpPr>
        <p:spPr>
          <a:xfrm>
            <a:off x="7270107" y="2027337"/>
            <a:ext cx="1989974" cy="206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559125-D5D0-4BBE-A72F-71569742B6FB}"/>
              </a:ext>
            </a:extLst>
          </p:cNvPr>
          <p:cNvCxnSpPr>
            <a:cxnSpLocks/>
          </p:cNvCxnSpPr>
          <p:nvPr/>
        </p:nvCxnSpPr>
        <p:spPr>
          <a:xfrm>
            <a:off x="7714724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52A30F-4FB3-4C7D-A856-0CA491EF0955}"/>
              </a:ext>
            </a:extLst>
          </p:cNvPr>
          <p:cNvCxnSpPr>
            <a:cxnSpLocks/>
          </p:cNvCxnSpPr>
          <p:nvPr/>
        </p:nvCxnSpPr>
        <p:spPr>
          <a:xfrm>
            <a:off x="8169128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3D51E-0A1C-4515-BB1F-F41FA5579CAE}"/>
              </a:ext>
            </a:extLst>
          </p:cNvPr>
          <p:cNvCxnSpPr>
            <a:cxnSpLocks/>
          </p:cNvCxnSpPr>
          <p:nvPr/>
        </p:nvCxnSpPr>
        <p:spPr>
          <a:xfrm>
            <a:off x="8598365" y="2027337"/>
            <a:ext cx="0" cy="1926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1E6C43-D172-4114-9CDA-F2A41A1B82E0}"/>
              </a:ext>
            </a:extLst>
          </p:cNvPr>
          <p:cNvSpPr txBox="1"/>
          <p:nvPr/>
        </p:nvSpPr>
        <p:spPr>
          <a:xfrm>
            <a:off x="7149015" y="1634085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RX bits in coding 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545F2B-A662-4853-BABC-BE1B04A8A55A}"/>
              </a:ext>
            </a:extLst>
          </p:cNvPr>
          <p:cNvSpPr/>
          <p:nvPr/>
        </p:nvSpPr>
        <p:spPr>
          <a:xfrm>
            <a:off x="8347046" y="2038328"/>
            <a:ext cx="109057" cy="1926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F18BB-75A0-48DA-9D20-BAF68EC258B1}"/>
              </a:ext>
            </a:extLst>
          </p:cNvPr>
          <p:cNvSpPr txBox="1"/>
          <p:nvPr/>
        </p:nvSpPr>
        <p:spPr>
          <a:xfrm>
            <a:off x="8094829" y="2441926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Error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828006-FA6E-4309-BA1B-7413F6A5849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422547" y="2201750"/>
            <a:ext cx="0" cy="24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3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and Power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Channel quality is measured by SNR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signal to noise ratio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symbol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SNR per bit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 (pronounced “ebb-no”)  </a:t>
                </a:r>
              </a:p>
              <a:p>
                <a:r>
                  <a:rPr lang="en-US" dirty="0"/>
                  <a:t>Requirement will depend on the MCS used and the quality of the receiver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867" y="3350168"/>
                <a:ext cx="10058400" cy="2359999"/>
              </a:xfrm>
              <a:blipFill>
                <a:blip r:embed="rId2"/>
                <a:stretch>
                  <a:fillRect l="-1455" t="-2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10396" y="230449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TX 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7626" y="2025132"/>
            <a:ext cx="773723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3280" y="260542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DAC</a:t>
            </a:r>
            <a:r>
              <a:rPr lang="es-ES" sz="1400" dirty="0"/>
              <a:t>+</a:t>
            </a:r>
            <a:br>
              <a:rPr lang="es-ES" sz="1400" dirty="0"/>
            </a:br>
            <a:r>
              <a:rPr lang="en-US" sz="1400" dirty="0"/>
              <a:t>TX 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3079" y="259252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U</a:t>
            </a:r>
            <a:r>
              <a:rPr lang="en-US" sz="1400" dirty="0" err="1"/>
              <a:t>pconversion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14666" y="1900948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09440" y="26095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ADC +</a:t>
            </a:r>
          </a:p>
          <a:p>
            <a:pPr algn="ctr"/>
            <a:r>
              <a:rPr lang="en-US" sz="1400" dirty="0"/>
              <a:t>RX filter</a:t>
            </a:r>
          </a:p>
        </p:txBody>
      </p:sp>
      <p:cxnSp>
        <p:nvCxnSpPr>
          <p:cNvPr id="19" name="Straight Arrow Connector 18"/>
          <p:cNvCxnSpPr>
            <a:cxnSpLocks/>
            <a:stCxn id="47" idx="3"/>
            <a:endCxn id="7" idx="1"/>
          </p:cNvCxnSpPr>
          <p:nvPr/>
        </p:nvCxnSpPr>
        <p:spPr>
          <a:xfrm>
            <a:off x="2216129" y="2315278"/>
            <a:ext cx="851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7" idx="3"/>
            <a:endCxn id="36" idx="1"/>
          </p:cNvCxnSpPr>
          <p:nvPr/>
        </p:nvCxnSpPr>
        <p:spPr>
          <a:xfrm>
            <a:off x="3841349" y="2315278"/>
            <a:ext cx="387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1" idx="3"/>
            <a:endCxn id="38" idx="1"/>
          </p:cNvCxnSpPr>
          <p:nvPr/>
        </p:nvCxnSpPr>
        <p:spPr>
          <a:xfrm flipV="1">
            <a:off x="9588389" y="2233235"/>
            <a:ext cx="809555" cy="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58625" y="2296611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RX</a:t>
            </a:r>
            <a:br>
              <a:rPr lang="en-US" sz="1400" dirty="0"/>
            </a:br>
            <a:r>
              <a:rPr lang="en-US" sz="1400" dirty="0"/>
              <a:t>symbols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</a:t>
                </a:r>
                <a:r>
                  <a:rPr lang="es-ES" sz="14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</a:t>
                </a:r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994" y="1527093"/>
                <a:ext cx="1280415" cy="307777"/>
              </a:xfrm>
              <a:prstGeom prst="rect">
                <a:avLst/>
              </a:prstGeom>
              <a:blipFill>
                <a:blip r:embed="rId3"/>
                <a:stretch>
                  <a:fillRect l="-142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B946954-3A6D-4322-B3AA-40789A34CAB8}"/>
              </a:ext>
            </a:extLst>
          </p:cNvPr>
          <p:cNvSpPr/>
          <p:nvPr/>
        </p:nvSpPr>
        <p:spPr>
          <a:xfrm>
            <a:off x="10397944" y="1891596"/>
            <a:ext cx="773723" cy="683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358919-4C1A-40E7-B337-B21A48D87D0F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171667" y="2233234"/>
            <a:ext cx="463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7576370-CCF1-490E-9526-0DDD73E802D7}"/>
              </a:ext>
            </a:extLst>
          </p:cNvPr>
          <p:cNvSpPr txBox="1"/>
          <p:nvPr/>
        </p:nvSpPr>
        <p:spPr>
          <a:xfrm>
            <a:off x="10118131" y="2511498"/>
            <a:ext cx="1371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Equalization,</a:t>
            </a:r>
            <a:br>
              <a:rPr lang="en-US" sz="1400" dirty="0"/>
            </a:br>
            <a:r>
              <a:rPr lang="en-US" sz="1400" dirty="0" err="1"/>
              <a:t>demod</a:t>
            </a:r>
            <a:r>
              <a:rPr lang="en-US" sz="1400" dirty="0"/>
              <a:t>,</a:t>
            </a:r>
          </a:p>
          <a:p>
            <a:pPr algn="ctr"/>
            <a:r>
              <a:rPr lang="en-US" sz="1400" dirty="0"/>
              <a:t>decoding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BEB50-BCEC-47F3-9F1C-97BBEFD5C84D}"/>
              </a:ext>
            </a:extLst>
          </p:cNvPr>
          <p:cNvSpPr/>
          <p:nvPr/>
        </p:nvSpPr>
        <p:spPr>
          <a:xfrm>
            <a:off x="1568820" y="2025132"/>
            <a:ext cx="647309" cy="580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6D7B946-3683-4CA9-8216-3E29C27BF1C1}"/>
              </a:ext>
            </a:extLst>
          </p:cNvPr>
          <p:cNvCxnSpPr>
            <a:cxnSpLocks/>
          </p:cNvCxnSpPr>
          <p:nvPr/>
        </p:nvCxnSpPr>
        <p:spPr>
          <a:xfrm>
            <a:off x="1174459" y="2311906"/>
            <a:ext cx="394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01157AE-C9F1-4D57-A76C-2854D5478470}"/>
              </a:ext>
            </a:extLst>
          </p:cNvPr>
          <p:cNvSpPr txBox="1"/>
          <p:nvPr/>
        </p:nvSpPr>
        <p:spPr>
          <a:xfrm>
            <a:off x="492207" y="2413819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Info</a:t>
            </a:r>
            <a:br>
              <a:rPr lang="en-US" sz="1400" dirty="0"/>
            </a:br>
            <a:r>
              <a:rPr lang="en-US" sz="1400" dirty="0"/>
              <a:t>bits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D8BECD-873A-4346-86EA-99FD75B56C6E}"/>
              </a:ext>
            </a:extLst>
          </p:cNvPr>
          <p:cNvSpPr txBox="1"/>
          <p:nvPr/>
        </p:nvSpPr>
        <p:spPr>
          <a:xfrm>
            <a:off x="11066161" y="1605920"/>
            <a:ext cx="102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Estimated bits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749277-8C63-47CB-87C3-0B38B760B9E1}"/>
              </a:ext>
            </a:extLst>
          </p:cNvPr>
          <p:cNvSpPr/>
          <p:nvPr/>
        </p:nvSpPr>
        <p:spPr>
          <a:xfrm>
            <a:off x="4229321" y="2025133"/>
            <a:ext cx="718906" cy="5802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8898317-7E23-4908-89FD-0AB8C101D36D}"/>
              </a:ext>
            </a:extLst>
          </p:cNvPr>
          <p:cNvSpPr/>
          <p:nvPr/>
        </p:nvSpPr>
        <p:spPr>
          <a:xfrm rot="10800000">
            <a:off x="4997911" y="17000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8B02CAD-3416-44B0-A476-7AF7B73937FF}"/>
              </a:ext>
            </a:extLst>
          </p:cNvPr>
          <p:cNvCxnSpPr>
            <a:cxnSpLocks/>
            <a:stCxn id="36" idx="3"/>
            <a:endCxn id="41" idx="0"/>
          </p:cNvCxnSpPr>
          <p:nvPr/>
        </p:nvCxnSpPr>
        <p:spPr>
          <a:xfrm flipV="1">
            <a:off x="4948227" y="1943002"/>
            <a:ext cx="251364" cy="3722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973BD4F4-468E-4AE1-AD79-F0B180E85DAB}"/>
              </a:ext>
            </a:extLst>
          </p:cNvPr>
          <p:cNvSpPr/>
          <p:nvPr/>
        </p:nvSpPr>
        <p:spPr>
          <a:xfrm rot="10800000">
            <a:off x="7170700" y="1662583"/>
            <a:ext cx="403361" cy="286041"/>
          </a:xfrm>
          <a:prstGeom prst="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9D61A25-E861-4EB5-9B1D-5F4690C4ADF5}"/>
              </a:ext>
            </a:extLst>
          </p:cNvPr>
          <p:cNvCxnSpPr>
            <a:cxnSpLocks/>
            <a:stCxn id="51" idx="1"/>
            <a:endCxn id="48" idx="0"/>
          </p:cNvCxnSpPr>
          <p:nvPr/>
        </p:nvCxnSpPr>
        <p:spPr>
          <a:xfrm rot="10800000">
            <a:off x="7372381" y="1948624"/>
            <a:ext cx="315091" cy="2967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0042DBC-A612-4702-B266-9D914FE869B2}"/>
              </a:ext>
            </a:extLst>
          </p:cNvPr>
          <p:cNvSpPr/>
          <p:nvPr/>
        </p:nvSpPr>
        <p:spPr>
          <a:xfrm>
            <a:off x="7687471" y="1903747"/>
            <a:ext cx="718906" cy="6832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D688F5-2BB7-4BEE-9652-71F338A9808E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8406377" y="2242587"/>
            <a:ext cx="408289" cy="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1CA3800-B92E-404C-B2BB-E294BAB13A10}"/>
              </a:ext>
            </a:extLst>
          </p:cNvPr>
          <p:cNvSpPr txBox="1"/>
          <p:nvPr/>
        </p:nvSpPr>
        <p:spPr>
          <a:xfrm>
            <a:off x="1206674" y="262700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Coding</a:t>
            </a:r>
            <a:r>
              <a:rPr lang="es-ES" sz="1400" dirty="0"/>
              <a:t> </a:t>
            </a:r>
            <a:br>
              <a:rPr lang="es-ES" sz="1400" dirty="0"/>
            </a:br>
            <a:r>
              <a:rPr lang="es-ES" sz="1400" dirty="0"/>
              <a:t>+ </a:t>
            </a:r>
            <a:r>
              <a:rPr lang="es-ES" sz="1400" dirty="0" err="1"/>
              <a:t>modulation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4670E-FE9F-450C-A7B1-8836AF6814EB}"/>
              </a:ext>
            </a:extLst>
          </p:cNvPr>
          <p:cNvSpPr txBox="1"/>
          <p:nvPr/>
        </p:nvSpPr>
        <p:spPr>
          <a:xfrm>
            <a:off x="7331709" y="257582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Down-</a:t>
            </a:r>
            <a:r>
              <a:rPr lang="en-US" sz="1400" dirty="0"/>
              <a:t>conversion</a:t>
            </a:r>
            <a:endParaRPr lang="en-US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3BCAB1B-2423-45C8-8B9A-D005F272557D}"/>
              </a:ext>
            </a:extLst>
          </p:cNvPr>
          <p:cNvSpPr/>
          <p:nvPr/>
        </p:nvSpPr>
        <p:spPr>
          <a:xfrm>
            <a:off x="5428778" y="2230953"/>
            <a:ext cx="716764" cy="154539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91335E-1D69-473F-9E15-3009868AF605}"/>
              </a:ext>
            </a:extLst>
          </p:cNvPr>
          <p:cNvSpPr txBox="1"/>
          <p:nvPr/>
        </p:nvSpPr>
        <p:spPr>
          <a:xfrm>
            <a:off x="5577454" y="247429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Pathloss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/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B5E12-41E9-4BBD-B074-153B38CB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113" y="1363946"/>
                <a:ext cx="46166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/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FF31ED-1950-4E05-A14B-C413BE5F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20" y="1363311"/>
                <a:ext cx="104227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/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endPara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3B6F7A-5FFA-4977-B320-BE47BD7C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19" y="1837475"/>
                <a:ext cx="715324" cy="307777"/>
              </a:xfrm>
              <a:prstGeom prst="rect">
                <a:avLst/>
              </a:prstGeom>
              <a:blipFill>
                <a:blip r:embed="rId6"/>
                <a:stretch>
                  <a:fillRect l="-2564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5AA3A87-898A-4106-92BD-B038A48F3BB5}"/>
              </a:ext>
            </a:extLst>
          </p:cNvPr>
          <p:cNvSpPr/>
          <p:nvPr/>
        </p:nvSpPr>
        <p:spPr>
          <a:xfrm>
            <a:off x="6166011" y="2180430"/>
            <a:ext cx="217013" cy="245892"/>
          </a:xfrm>
          <a:prstGeom prst="ellipse">
            <a:avLst/>
          </a:prstGeom>
          <a:solidFill>
            <a:srgbClr val="CC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EEB5188-715C-4C34-8153-F5BA590EE065}"/>
              </a:ext>
            </a:extLst>
          </p:cNvPr>
          <p:cNvSpPr/>
          <p:nvPr/>
        </p:nvSpPr>
        <p:spPr>
          <a:xfrm>
            <a:off x="6435908" y="2215662"/>
            <a:ext cx="787789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2D6F4E9-3C8C-4F63-AE10-F8446B29FE55}"/>
              </a:ext>
            </a:extLst>
          </p:cNvPr>
          <p:cNvSpPr/>
          <p:nvPr/>
        </p:nvSpPr>
        <p:spPr>
          <a:xfrm rot="5400000">
            <a:off x="6018992" y="1772238"/>
            <a:ext cx="505842" cy="169830"/>
          </a:xfrm>
          <a:prstGeom prst="right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/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07293-7CF0-4658-B621-CEBDFFD2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113" y="1354806"/>
                <a:ext cx="1371600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711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7D4E-ECE6-4C9D-B421-95480143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system uses: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Convolutional code shown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b="0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16-QAM</a:t>
                </a:r>
              </a:p>
              <a:p>
                <a:pPr lvl="1"/>
                <a:r>
                  <a:rPr lang="en-US" dirty="0"/>
                  <a:t>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Msym</a:t>
                </a:r>
                <a:r>
                  <a:rPr lang="en-US" dirty="0"/>
                  <a:t>/s.  No excess bandwidth</a:t>
                </a:r>
              </a:p>
              <a:p>
                <a:pPr lvl="1"/>
                <a:r>
                  <a:rPr lang="en-US" dirty="0"/>
                  <a:t>Transmit power: 23 dBm</a:t>
                </a:r>
              </a:p>
              <a:p>
                <a:pPr lvl="1"/>
                <a:r>
                  <a:rPr lang="en-US" dirty="0"/>
                  <a:t>RX noise PSD:  -170 dBm/Hz (including NF)</a:t>
                </a:r>
              </a:p>
              <a:p>
                <a:r>
                  <a:rPr lang="en-US" dirty="0"/>
                  <a:t>For a 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find the maximum path loss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From graph 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≈4.5 </m:t>
                    </m:r>
                  </m:oMath>
                </a14:m>
                <a:r>
                  <a:rPr lang="en-US" dirty="0"/>
                  <a:t>dB</a:t>
                </a:r>
              </a:p>
              <a:p>
                <a:pPr lvl="1"/>
                <a:r>
                  <a:rPr lang="en-US" dirty="0"/>
                  <a:t>Information rate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=200 </m:t>
                    </m:r>
                  </m:oMath>
                </a14:m>
                <a:r>
                  <a:rPr lang="en-US" dirty="0"/>
                  <a:t>Mbps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=4.5+3+80−170=−82.5 </m:t>
                    </m:r>
                  </m:oMath>
                </a14:m>
                <a:r>
                  <a:rPr lang="en-US" dirty="0"/>
                  <a:t>dBm</a:t>
                </a:r>
              </a:p>
              <a:p>
                <a:pPr lvl="1"/>
                <a:r>
                  <a:rPr lang="en-US" dirty="0"/>
                  <a:t>Hence, max path loss is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=23−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−82.5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=105.5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84379-6CF2-4A8C-8DA4-12E8BA5DD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A51-6449-4ACA-BBF8-6F0D26C7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7480C-6628-4687-9FC8-D4B89432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37" y="726944"/>
            <a:ext cx="3538134" cy="39444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68A94-1551-41E8-98CD-D33CCA1D81E0}"/>
              </a:ext>
            </a:extLst>
          </p:cNvPr>
          <p:cNvCxnSpPr>
            <a:cxnSpLocks/>
          </p:cNvCxnSpPr>
          <p:nvPr/>
        </p:nvCxnSpPr>
        <p:spPr>
          <a:xfrm>
            <a:off x="8841996" y="1861656"/>
            <a:ext cx="637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FDB53-8821-4303-80BE-F928320DC625}"/>
              </a:ext>
            </a:extLst>
          </p:cNvPr>
          <p:cNvCxnSpPr/>
          <p:nvPr/>
        </p:nvCxnSpPr>
        <p:spPr>
          <a:xfrm>
            <a:off x="9479559" y="1872142"/>
            <a:ext cx="75501" cy="227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94FF2E-4164-4CED-9A59-BBB9FF0D6EEB}"/>
              </a:ext>
            </a:extLst>
          </p:cNvPr>
          <p:cNvSpPr txBox="1"/>
          <p:nvPr/>
        </p:nvSpPr>
        <p:spPr>
          <a:xfrm>
            <a:off x="10002808" y="4709292"/>
            <a:ext cx="14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Proakis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3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409563-CE23-43EE-8FB4-76CD6670DF6F}"/>
              </a:ext>
            </a:extLst>
          </p:cNvPr>
          <p:cNvSpPr/>
          <p:nvPr/>
        </p:nvSpPr>
        <p:spPr>
          <a:xfrm>
            <a:off x="3118884" y="2750288"/>
            <a:ext cx="6287386" cy="815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Capacity</a:t>
                </a:r>
                <a:r>
                  <a:rPr lang="en-US" sz="2400" dirty="0"/>
                  <a:t> = max rate achievable given bandwidth and SNR</a:t>
                </a:r>
              </a:p>
              <a:p>
                <a:pPr lvl="1"/>
                <a:r>
                  <a:rPr lang="en-US" sz="2200" dirty="0"/>
                  <a:t>Rate optimized over all possible MCSs and communication schemes.</a:t>
                </a:r>
              </a:p>
              <a:p>
                <a:r>
                  <a:rPr lang="en-US" sz="2400" dirty="0"/>
                  <a:t>Given by classic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Shannon formula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sz="2400" dirty="0"/>
                  <a:t>Capacity relates theoretical rate to two key parameters:</a:t>
                </a:r>
              </a:p>
              <a:p>
                <a:pPr lvl="1"/>
                <a:r>
                  <a:rPr lang="en-US" sz="2000" dirty="0"/>
                  <a:t>B = bandwidth in Hz</a:t>
                </a:r>
              </a:p>
              <a:p>
                <a:pPr lvl="1"/>
                <a:r>
                  <a:rPr lang="en-US" sz="2000" dirty="0"/>
                  <a:t>SNR in linear scale (not dB!!!)</a:t>
                </a:r>
              </a:p>
              <a:p>
                <a:r>
                  <a:rPr lang="en-US" sz="2200" dirty="0"/>
                  <a:t>Max </a:t>
                </a: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spectral efficiency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max bps/Hz</a:t>
                </a:r>
              </a:p>
              <a:p>
                <a:r>
                  <a:rPr lang="en-US" sz="2200" dirty="0"/>
                  <a:t>Mathematical result from classic paper in 1948.  </a:t>
                </a:r>
                <a:endParaRPr lang="en-US" sz="2000" dirty="0"/>
              </a:p>
              <a:p>
                <a:pPr>
                  <a:buFont typeface="Wingdings" pitchFamily="2" charset="2"/>
                  <a:buNone/>
                </a:pPr>
                <a:endParaRPr lang="en-US" sz="24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10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 b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Power-Limited Regions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Shannon formula: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As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→∞,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 </a:t>
                </a:r>
              </a:p>
              <a:p>
                <a:pPr lvl="1"/>
                <a:r>
                  <a:rPr lang="en-US" sz="2200" dirty="0"/>
                  <a:t>Rate linearly increases with power / 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Bandwidth-limited region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For large SNR,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Linearly increases in bandwidth, </a:t>
                </a:r>
              </a:p>
              <a:p>
                <a:pPr lvl="1"/>
                <a:r>
                  <a:rPr lang="en-US" sz="2200" dirty="0"/>
                  <a:t>Logarithmically increase in SNR.  </a:t>
                </a:r>
              </a:p>
              <a:p>
                <a:pPr lvl="1"/>
                <a:r>
                  <a:rPr lang="en-US" sz="2200" dirty="0"/>
                  <a:t>Increasing SNR has little practical value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261" y="1524000"/>
                <a:ext cx="6346177" cy="4572000"/>
              </a:xfrm>
              <a:blipFill>
                <a:blip r:embed="rId2"/>
                <a:stretch>
                  <a:fillRect l="-2786"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30750-D09E-4655-A569-C18A8A54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48" y="2147756"/>
            <a:ext cx="4800895" cy="3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Noise, Interference and SNR</a:t>
            </a:r>
            <a:endParaRPr lang="en-US" dirty="0"/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1377" y="1458333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57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Rate vs. Shannon Capacity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Theoretical Shannon capacity cannot be achieved </a:t>
                </a:r>
              </a:p>
              <a:p>
                <a:pPr lvl="1"/>
                <a:r>
                  <a:rPr lang="en-US" sz="2200" dirty="0"/>
                  <a:t>Needs infinite computation and delay.</a:t>
                </a:r>
              </a:p>
              <a:p>
                <a:r>
                  <a:rPr lang="en-US" sz="2400" dirty="0"/>
                  <a:t>Practical modems achieve a rate below Shannon limit.</a:t>
                </a:r>
                <a:endParaRPr lang="en-US" sz="2200" dirty="0"/>
              </a:p>
              <a:p>
                <a:r>
                  <a:rPr lang="en-US" sz="2400" dirty="0"/>
                  <a:t>Useful model: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𝛽𝛾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func>
                  </m:oMath>
                </a14:m>
                <a:endParaRPr lang="en-US" sz="2400" b="0" dirty="0"/>
              </a:p>
              <a:p>
                <a:pPr lvl="1"/>
                <a:r>
                  <a:rPr lang="en-US" dirty="0">
                    <a:latin typeface="Symbol" pitchFamily="18" charset="2"/>
                  </a:rPr>
                  <a:t>D</a:t>
                </a:r>
                <a:r>
                  <a:rPr lang="en-US" dirty="0"/>
                  <a:t>=fraction overhead</a:t>
                </a:r>
              </a:p>
              <a:p>
                <a:pPr lvl="1"/>
                <a:r>
                  <a:rPr lang="en-US" sz="2000" dirty="0">
                    <a:latin typeface="Symbol" pitchFamily="18" charset="2"/>
                  </a:rPr>
                  <a:t>b</a:t>
                </a:r>
                <a:r>
                  <a:rPr lang="en-US" sz="2000" dirty="0"/>
                  <a:t>=loss factor, usually quoted in dB</a:t>
                </a:r>
              </a:p>
              <a:p>
                <a:pPr lvl="1"/>
                <a:r>
                  <a:rPr lang="en-US" sz="2000" dirty="0"/>
                  <a:t>Often say “system is </a:t>
                </a:r>
                <a:r>
                  <a:rPr lang="en-US" sz="2000" dirty="0">
                    <a:latin typeface="Symbol" pitchFamily="18" charset="2"/>
                  </a:rPr>
                  <a:t>b </a:t>
                </a:r>
                <a:r>
                  <a:rPr lang="en-US" sz="2000" dirty="0"/>
                  <a:t>dB below capacity”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can be thought of as an “effective” SNR</a:t>
                </a:r>
              </a:p>
              <a:p>
                <a:r>
                  <a:rPr lang="en-US" sz="2200" dirty="0"/>
                  <a:t>Usually loss from capacity is at least 3dB</a:t>
                </a:r>
              </a:p>
              <a:p>
                <a:pPr lvl="1"/>
                <a:r>
                  <a:rPr lang="en-US" sz="2000" dirty="0"/>
                  <a:t>Often higher depending on receiver complexity and other factors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697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vs. Capacity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What is the maximum rate for a system:</a:t>
                </a:r>
                <a:endParaRPr lang="en-US" sz="2600" dirty="0"/>
              </a:p>
              <a:p>
                <a:pPr lvl="1"/>
                <a:r>
                  <a:rPr lang="en-US" sz="2000" dirty="0"/>
                  <a:t>20% overhead, 10 MHz bandwidth, SNR=12 dB </a:t>
                </a:r>
              </a:p>
              <a:p>
                <a:pPr lvl="1"/>
                <a:r>
                  <a:rPr lang="en-US" sz="2000" dirty="0"/>
                  <a:t>Operates at 3dB below Shannon capacity</a:t>
                </a:r>
              </a:p>
              <a:p>
                <a:r>
                  <a:rPr lang="en-US" sz="2800" dirty="0"/>
                  <a:t>Answer:  </a:t>
                </a:r>
              </a:p>
              <a:p>
                <a:pPr lvl="1"/>
                <a:r>
                  <a:rPr lang="en-US" sz="2000" dirty="0"/>
                  <a:t>Effective SNR: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2−3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en-US" sz="2000" dirty="0" err="1"/>
                  <a:t>dB.</a:t>
                </a:r>
                <a:r>
                  <a:rPr lang="en-US" sz="2000" dirty="0"/>
                  <a:t>  In linear scale</a:t>
                </a:r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nor/>
                          </m:rPr>
                          <a:rPr lang="es-ES" sz="200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lang="en-US" sz="2000" dirty="0"/>
                  <a:t>(since 9=3(3))</a:t>
                </a:r>
              </a:p>
              <a:p>
                <a:pPr lvl="1"/>
                <a:r>
                  <a:rPr lang="en-US" sz="2000" dirty="0"/>
                  <a:t>Therefore,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𝛽𝛾</m:t>
                            </m:r>
                          </m:e>
                        </m:d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d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(1+8)</m:t>
                        </m:r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=25.3</m:t>
                    </m:r>
                  </m:oMath>
                </a14:m>
                <a:r>
                  <a:rPr lang="en-US" sz="2000" dirty="0"/>
                  <a:t>  Mbps</a:t>
                </a:r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Note the final units are in Mbps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ADF6-879F-4F68-B3A5-27F31080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DD97-AE43-48AE-9475-2FB5A4D7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70" y="4700427"/>
            <a:ext cx="9492751" cy="1230589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/>
              <a:t>ink budget:  Measures final SNR as a function of TX power and all impairments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5E444-51F3-4A3A-B1A7-1D9A0397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F2A73-F4FE-4193-958A-81687EAF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6369"/>
              </p:ext>
            </p:extLst>
          </p:nvPr>
        </p:nvGraphicFramePr>
        <p:xfrm>
          <a:off x="1820738" y="1589613"/>
          <a:ext cx="8611483" cy="2848017"/>
        </p:xfrm>
        <a:graphic>
          <a:graphicData uri="http://schemas.openxmlformats.org/drawingml/2006/table">
            <a:tbl>
              <a:tblPr/>
              <a:tblGrid>
                <a:gridCol w="2759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5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Value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Remarks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Transmit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23.0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200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transmitter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Distanced based path loss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on propagation model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Shadowing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Will depend on obstructions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-87.0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TX power - path loss - shadowing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Bandwidth (MHz)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BW of 802.11 signal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9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figure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Will depend of implementation of receiver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Noise power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-96.0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-174 +10log(BW) + NF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335"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SNR (dB)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RX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- Noise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83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D3C3-D3B7-4C8E-9F7A-ABF983C2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Rate in Free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B270-9821-4285-BC81-2E83ECE77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similar to small cell transmission</a:t>
            </a:r>
          </a:p>
          <a:p>
            <a:r>
              <a:rPr lang="en-US" dirty="0"/>
              <a:t>Can get data rate of 5 km!</a:t>
            </a:r>
          </a:p>
          <a:p>
            <a:r>
              <a:rPr lang="en-US" dirty="0"/>
              <a:t>Since we assume free-space</a:t>
            </a:r>
          </a:p>
          <a:p>
            <a:pPr lvl="1"/>
            <a:r>
              <a:rPr lang="en-US" dirty="0"/>
              <a:t>Will be much worse in reality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0917-4725-4EF5-ADED-86DC5D3F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DDCA9-5D49-4B04-AA81-116135E2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3" y="3221385"/>
            <a:ext cx="4137057" cy="351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BA677-2E69-46CE-92CD-20322210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51" y="1539279"/>
            <a:ext cx="4541415" cy="46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99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AE24-39EE-4634-AC77-487C97DF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C4B5-878A-45D7-88D2-BAC2B3386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91778"/>
            <a:ext cx="4998720" cy="4329817"/>
          </a:xfrm>
        </p:spPr>
        <p:txBody>
          <a:bodyPr/>
          <a:lstStyle/>
          <a:p>
            <a:r>
              <a:rPr lang="en-US" dirty="0"/>
              <a:t>Fit the Rate vs. SNR for 3GPP LTE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3A59-2155-4A33-9D04-552E4D0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E0FA9-4285-45A9-A36B-A160EDB7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10" y="987101"/>
            <a:ext cx="5373371" cy="4834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86D-72C5-4F3B-812C-0E015741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4" y="2447365"/>
            <a:ext cx="4417456" cy="31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74599" y="2397900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3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and Refractions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Occur at any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dielectric interface</a:t>
                </a:r>
              </a:p>
              <a:p>
                <a:pPr lvl="1"/>
                <a:r>
                  <a:rPr lang="en-US" dirty="0"/>
                  <a:t>Change in characteristic impedance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two separate polarizations</a:t>
                </a:r>
              </a:p>
              <a:p>
                <a:pPr lvl="1"/>
                <a:r>
                  <a:rPr lang="en-US" dirty="0"/>
                  <a:t>Parallel and perpendicular</a:t>
                </a:r>
              </a:p>
              <a:p>
                <a:r>
                  <a:rPr lang="en-US" dirty="0"/>
                  <a:t>Reflected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 Reflects in opposite angle </a:t>
                </a:r>
              </a:p>
              <a:p>
                <a:r>
                  <a:rPr lang="en-US" dirty="0"/>
                  <a:t>Refracted / transmission component: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be no components</a:t>
                </a:r>
              </a:p>
              <a:p>
                <a:r>
                  <a:rPr lang="en-US" dirty="0"/>
                  <a:t>Complex gains on each component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may in general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3863" y="1577130"/>
                <a:ext cx="4563611" cy="4291966"/>
              </a:xfrm>
              <a:blipFill>
                <a:blip r:embed="rId2"/>
                <a:stretch>
                  <a:fillRect l="-3204" t="-2131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54651-565F-4F15-AAF8-CCB28A9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9" y="1710480"/>
            <a:ext cx="56007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659" y="485962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914" y="4859620"/>
            <a:ext cx="2009775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6"/>
              </a:rPr>
              <a:t>Lecture</a:t>
            </a:r>
            <a:r>
              <a:rPr lang="es-ES" dirty="0">
                <a:hlinkClick r:id="rId6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865E-3D77-4534-A529-8249075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Reflectors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a perfect conductor: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All signal is reflected back: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transmission component: 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Polarization direction is unchanged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D978EB-4F91-4937-9100-82A4DF8F6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1861" y="1577130"/>
                <a:ext cx="4865613" cy="4291966"/>
              </a:xfrm>
              <a:blipFill>
                <a:blip r:embed="rId2"/>
                <a:stretch>
                  <a:fillRect l="-300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31B0-9AD4-4F09-B7E2-9EC4720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95BFB-5B28-4172-858B-033885AA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726270"/>
            <a:ext cx="21336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F76B-27E7-44C3-AF40-6A43B5C2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3" b="6105"/>
          <a:stretch/>
        </p:blipFill>
        <p:spPr>
          <a:xfrm>
            <a:off x="3686190" y="4784993"/>
            <a:ext cx="1937177" cy="804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2B7C0-6338-48D8-A0A6-0A48AD3D5D00}"/>
              </a:ext>
            </a:extLst>
          </p:cNvPr>
          <p:cNvSpPr txBox="1"/>
          <p:nvPr/>
        </p:nvSpPr>
        <p:spPr>
          <a:xfrm>
            <a:off x="812509" y="1495040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Sean Hum, </a:t>
            </a:r>
            <a:r>
              <a:rPr lang="es-ES" dirty="0" err="1">
                <a:hlinkClick r:id="rId5"/>
              </a:rPr>
              <a:t>Lecture</a:t>
            </a:r>
            <a:r>
              <a:rPr lang="es-ES" dirty="0">
                <a:hlinkClick r:id="rId5"/>
              </a:rPr>
              <a:t> Notes</a:t>
            </a:r>
            <a:r>
              <a:rPr lang="es-ES" dirty="0"/>
              <a:t>, U </a:t>
            </a:r>
            <a:r>
              <a:rPr lang="es-ES" dirty="0" err="1"/>
              <a:t>of</a:t>
            </a:r>
            <a:r>
              <a:rPr lang="es-ES" dirty="0"/>
              <a:t> Toronto</a:t>
            </a:r>
            <a:endParaRPr lang="en-US" dirty="0"/>
          </a:p>
        </p:txBody>
      </p:sp>
      <p:pic>
        <p:nvPicPr>
          <p:cNvPr id="1026" name="Picture 2" descr="Metallic reflections - Metal Graphics">
            <a:extLst>
              <a:ext uri="{FF2B5EF4-FFF2-40B4-BE49-F238E27FC236}">
                <a16:creationId xmlns:a16="http://schemas.microsoft.com/office/drawing/2014/main" id="{C65F02A9-ED80-4043-B84B-F1BAEBA40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5" y="2567118"/>
            <a:ext cx="2457279" cy="17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oes reflection affect radio waves?">
            <a:extLst>
              <a:ext uri="{FF2B5EF4-FFF2-40B4-BE49-F238E27FC236}">
                <a16:creationId xmlns:a16="http://schemas.microsoft.com/office/drawing/2014/main" id="{70D407D6-7F34-4D1B-8A4A-879A929E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50" y="2628899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Through Typical Materials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467600" y="1600200"/>
            <a:ext cx="3688080" cy="2819400"/>
          </a:xfrm>
        </p:spPr>
        <p:txBody>
          <a:bodyPr>
            <a:normAutofit/>
          </a:bodyPr>
          <a:lstStyle/>
          <a:p>
            <a:r>
              <a:rPr lang="en-US" dirty="0"/>
              <a:t>Radio waves can transmit through materials, but with attenuation</a:t>
            </a:r>
          </a:p>
          <a:p>
            <a:endParaRPr lang="en-US" dirty="0"/>
          </a:p>
          <a:p>
            <a:r>
              <a:rPr lang="en-US" sz="2200" dirty="0"/>
              <a:t>Source: City of Cumberland, Maryland </a:t>
            </a:r>
            <a:r>
              <a:rPr lang="en-US" sz="2200" dirty="0" err="1"/>
              <a:t>WiFi</a:t>
            </a:r>
            <a:r>
              <a:rPr lang="en-US" sz="2200" dirty="0"/>
              <a:t> study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0" y="1452880"/>
          <a:ext cx="50292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Building 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2.4 GHz Attenuation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Solid Wood Door1. 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1.75"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Fire/Exit Door 2.5"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Brick 3.5"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Concrete Wall 18"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Glass Divider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Interior Solid Wall 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Marble 2"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Double Pane Coated Glass 1"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Exterior Single Pane Window 0.5"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73D4-900B-462A-8DD3-78FAD124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Models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BD8E-C550-4DAE-AE82-21F38023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Phased Array Toolbox has many models atmospheric attenuation</a:t>
            </a:r>
          </a:p>
          <a:p>
            <a:pPr lvl="1"/>
            <a:r>
              <a:rPr lang="en-US" dirty="0"/>
              <a:t>Commands for free space path loss, and attenuation for fog, gas and rain</a:t>
            </a:r>
          </a:p>
          <a:p>
            <a:pPr lvl="1"/>
            <a:r>
              <a:rPr lang="en-US" dirty="0"/>
              <a:t>Based on well-studied measurements</a:t>
            </a:r>
          </a:p>
          <a:p>
            <a:r>
              <a:rPr lang="en-US" dirty="0"/>
              <a:t>Note:  Water absorption is particularly important to model for </a:t>
            </a:r>
            <a:r>
              <a:rPr lang="en-US" dirty="0" err="1"/>
              <a:t>mmWave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9245-091A-4A94-8576-BD6516F1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E7347-9D53-412F-8622-F584908E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00" y="3080805"/>
            <a:ext cx="4349734" cy="2788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AB9EC-09B3-439A-83ED-32AD97E5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946" y="3080805"/>
            <a:ext cx="39528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0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B86-EC3E-40F4-A185-A16802F8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2103-E45E-4F6A-975F-3D9866C2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Noise</a:t>
            </a:r>
            <a:r>
              <a:rPr lang="en-US" sz="2400" dirty="0"/>
              <a:t>:  Any unwanted component of the signal</a:t>
            </a:r>
          </a:p>
          <a:p>
            <a:endParaRPr lang="en-US" sz="2400" dirty="0"/>
          </a:p>
          <a:p>
            <a:r>
              <a:rPr lang="en-US" sz="2400" dirty="0"/>
              <a:t>Key challenge in communication:</a:t>
            </a:r>
          </a:p>
          <a:p>
            <a:pPr lvl="1"/>
            <a:r>
              <a:rPr lang="en-US" sz="2000" dirty="0"/>
              <a:t>Estimate the transmitted signal in the presence of noise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C749-1E1C-4A4D-A5C5-BE74BB6A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B4471-9D10-41BE-8B75-6B4C9BAEA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21" b="20464"/>
          <a:stretch/>
        </p:blipFill>
        <p:spPr>
          <a:xfrm>
            <a:off x="7570469" y="1539279"/>
            <a:ext cx="4334928" cy="29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Specular</a:t>
            </a:r>
            <a:r>
              <a:rPr lang="en-US" dirty="0"/>
              <a:t> Reflections &amp; Scattering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47955" y="4037521"/>
            <a:ext cx="10570129" cy="1982279"/>
          </a:xfrm>
        </p:spPr>
        <p:txBody>
          <a:bodyPr>
            <a:normAutofit/>
          </a:bodyPr>
          <a:lstStyle/>
          <a:p>
            <a:r>
              <a:rPr lang="en-US" dirty="0"/>
              <a:t>Due to surface roughness, reflected radio waves can be scattered in many directions.</a:t>
            </a:r>
          </a:p>
          <a:p>
            <a:r>
              <a:rPr lang="en-US" dirty="0"/>
              <a:t>Amount of power loss in </a:t>
            </a:r>
            <a:r>
              <a:rPr lang="en-US" dirty="0" err="1"/>
              <a:t>specular</a:t>
            </a:r>
            <a:r>
              <a:rPr lang="en-US" dirty="0"/>
              <a:t> component related to height of surface irregularities.</a:t>
            </a:r>
          </a:p>
          <a:p>
            <a:r>
              <a:rPr lang="en-US" dirty="0"/>
              <a:t>Texts provides probabilistic models to estimate power loss based on random height variations.</a:t>
            </a:r>
          </a:p>
        </p:txBody>
      </p:sp>
      <p:pic>
        <p:nvPicPr>
          <p:cNvPr id="5" name="Picture 4" descr="specular refle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0" y="1543795"/>
            <a:ext cx="3581400" cy="22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8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Cross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</p:spPr>
            <p:txBody>
              <a:bodyPr/>
              <a:lstStyle/>
              <a:p>
                <a:r>
                  <a:rPr lang="es-ES" dirty="0" err="1"/>
                  <a:t>Intuition</a:t>
                </a:r>
                <a:r>
                  <a:rPr lang="es-ES" dirty="0"/>
                  <a:t>:</a:t>
                </a:r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incident radiation density</a:t>
                </a:r>
              </a:p>
              <a:p>
                <a:pPr lvl="1"/>
                <a:r>
                  <a:rPr lang="en-US" dirty="0"/>
                  <a:t>Reflect total power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effective area captured for reflection</a:t>
                </a:r>
              </a:p>
              <a:p>
                <a:pPr lvl="1"/>
                <a:r>
                  <a:rPr lang="en-US" dirty="0"/>
                  <a:t>Scattered density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radar cross section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Defines effective area of receiving target</a:t>
                </a:r>
              </a:p>
              <a:p>
                <a:r>
                  <a:rPr lang="en-US" dirty="0"/>
                  <a:t>Generally depends on angle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068628" cy="4329817"/>
              </a:xfrm>
              <a:blipFill>
                <a:blip r:embed="rId2"/>
                <a:stretch>
                  <a:fillRect l="-288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Radar Equation:  </a:t>
                </a:r>
                <a:r>
                  <a:rPr lang="en-US" dirty="0">
                    <a:solidFill>
                      <a:schemeClr val="tx1"/>
                    </a:solidFill>
                  </a:rPr>
                  <a:t>Ratio of RX to TX power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Proof:  Next slide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Provides basic equation for radar link budgets</a:t>
                </a:r>
              </a:p>
              <a:p>
                <a:r>
                  <a:rPr lang="en-US" dirty="0"/>
                  <a:t>Key points:</a:t>
                </a:r>
              </a:p>
              <a:p>
                <a:pPr lvl="1"/>
                <a:r>
                  <a:rPr lang="en-US" dirty="0"/>
                  <a:t>Power decays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Much faster than LOS free-space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Remember directivity and RCS depend on angle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/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A36176E-255E-4208-8403-034776899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15" y="2052858"/>
                <a:ext cx="3137483" cy="94795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7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00F1-5571-4CF4-96C2-56B9E18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Radar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 density: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Reflected density: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Received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s-ES" b="0" dirty="0"/>
              </a:p>
              <a:p>
                <a:r>
                  <a:rPr lang="en-US" dirty="0"/>
                  <a:t>Using antenna-directivity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Therefore: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A558F-1C22-4C57-83B9-A5DAEE9F1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748137" cy="4329817"/>
              </a:xfrm>
              <a:blipFill>
                <a:blip r:embed="rId2"/>
                <a:stretch>
                  <a:fillRect l="-254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C3542-74F9-4803-A7F1-E4E3D70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D3D5-3081-4739-A066-5278DB7D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7" y="1954241"/>
            <a:ext cx="4467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6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AF82-9215-411A-A7EC-2437520E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RCS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7736" y="1610299"/>
                <a:ext cx="6159197" cy="3117507"/>
              </a:xfrm>
            </p:spPr>
            <p:txBody>
              <a:bodyPr/>
              <a:lstStyle/>
              <a:p>
                <a:r>
                  <a:rPr lang="en-US" dirty="0"/>
                  <a:t>Values are often quoted in </a:t>
                </a:r>
                <a:r>
                  <a:rPr lang="en-US" dirty="0" err="1"/>
                  <a:t>dBsm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s-ES" i="0">
                        <a:latin typeface="Cambria Math" panose="02040503050406030204" pitchFamily="18" charset="0"/>
                      </a:rPr>
                      <m:t>dBsm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]=10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For small perfect electric conductor (PEC)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50CA-729D-4275-9B4D-2E6585B0A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7736" y="1610299"/>
                <a:ext cx="6159197" cy="3117507"/>
              </a:xfrm>
              <a:blipFill>
                <a:blip r:embed="rId2"/>
                <a:stretch>
                  <a:fillRect l="-2376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B5D4-BE6B-4EE4-83A5-4F506A32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F8CF3-F2F0-40A6-8BA8-5529FF8E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31" y="1531515"/>
            <a:ext cx="3457575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AEBE5-9A7E-4779-83BC-CC65208CA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17" y="3417865"/>
            <a:ext cx="3378622" cy="2560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963A-B605-4CE5-BF8B-659420D42A95}"/>
              </a:ext>
            </a:extLst>
          </p:cNvPr>
          <p:cNvSpPr txBox="1"/>
          <p:nvPr/>
        </p:nvSpPr>
        <p:spPr>
          <a:xfrm>
            <a:off x="1199626" y="5494789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Balanis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/>
              <p:nvPr/>
            </p:nvSpPr>
            <p:spPr>
              <a:xfrm>
                <a:off x="9011175" y="4138170"/>
                <a:ext cx="264532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From </a:t>
                </a:r>
                <a:r>
                  <a:rPr lang="en-US" dirty="0" err="1"/>
                  <a:t>RFCafe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formulas only true valid in optical range: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E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9F8F2-F562-4357-AD27-2F86A7E9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175" y="4138170"/>
                <a:ext cx="2645328" cy="1754326"/>
              </a:xfrm>
              <a:prstGeom prst="rect">
                <a:avLst/>
              </a:prstGeom>
              <a:blipFill>
                <a:blip r:embed="rId5"/>
                <a:stretch>
                  <a:fillRect l="-1843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112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2AED-24A0-4AB0-9358-476A9AFD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 RCS </a:t>
            </a:r>
            <a:r>
              <a:rPr lang="es-ES" dirty="0" err="1"/>
              <a:t>Measurements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UAV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9238-90B6-413E-8383-960F6DF8A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2" y="3859681"/>
            <a:ext cx="10119358" cy="2009415"/>
          </a:xfrm>
        </p:spPr>
        <p:txBody>
          <a:bodyPr/>
          <a:lstStyle/>
          <a:p>
            <a:r>
              <a:rPr lang="en-US" dirty="0"/>
              <a:t>Measurements of RCS of commercial UAVs</a:t>
            </a:r>
          </a:p>
          <a:p>
            <a:pPr lvl="1"/>
            <a:r>
              <a:rPr lang="en-US" dirty="0"/>
              <a:t>Use an anechoic chamber (removes reflections)</a:t>
            </a:r>
          </a:p>
          <a:p>
            <a:r>
              <a:rPr lang="en-US" dirty="0"/>
              <a:t>Notice RCS is much larger when facing the drone</a:t>
            </a:r>
          </a:p>
          <a:p>
            <a:r>
              <a:rPr lang="en-US" dirty="0"/>
              <a:t>Very small when seeing drone from side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F1432-F921-4498-B8A9-23C10280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2BFA3-FFD3-45A6-8151-0FF76C97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2" y="1478431"/>
            <a:ext cx="6705600" cy="238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4D33-4432-4F65-8CF5-6CC7905C5EAD}"/>
              </a:ext>
            </a:extLst>
          </p:cNvPr>
          <p:cNvSpPr txBox="1"/>
          <p:nvPr/>
        </p:nvSpPr>
        <p:spPr>
          <a:xfrm>
            <a:off x="7551691" y="4466814"/>
            <a:ext cx="3026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n-US" sz="1400" dirty="0" err="1"/>
              <a:t>Semkin</a:t>
            </a:r>
            <a:r>
              <a:rPr lang="en-US" sz="1400" dirty="0"/>
              <a:t>, </a:t>
            </a:r>
            <a:r>
              <a:rPr lang="en-US" sz="1400" dirty="0" err="1"/>
              <a:t>Vasilii</a:t>
            </a:r>
            <a:r>
              <a:rPr lang="en-US" sz="1400" dirty="0"/>
              <a:t>, et al. "Analyzing Radar Cross Section signatures of diverse drone models at </a:t>
            </a:r>
            <a:r>
              <a:rPr lang="en-US" sz="1400" dirty="0" err="1"/>
              <a:t>mmWave</a:t>
            </a:r>
            <a:r>
              <a:rPr lang="en-US" sz="1400" dirty="0"/>
              <a:t> frequencies." </a:t>
            </a:r>
            <a:r>
              <a:rPr lang="en-US" sz="1400" i="1" dirty="0"/>
              <a:t>IEEE Access</a:t>
            </a:r>
            <a:r>
              <a:rPr lang="en-US" sz="1400" dirty="0"/>
              <a:t> (2020).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06494-2D9F-4663-87DA-24B42AFF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994" y="1736996"/>
            <a:ext cx="3026827" cy="22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4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0FFA-1AE6-8A93-42D6-9F44EA42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RCS Simulation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8F9E6-4B39-D48F-93E1-703396129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MATLAB’s RADAR toolbox</a:t>
            </a:r>
          </a:p>
          <a:p>
            <a:pPr lvl="1"/>
            <a:r>
              <a:rPr lang="en-US" dirty="0"/>
              <a:t>Has analytic formulae for simple scattering objects</a:t>
            </a:r>
          </a:p>
          <a:p>
            <a:pPr lvl="1"/>
            <a:r>
              <a:rPr lang="en-US" dirty="0"/>
              <a:t>Ex:  Disc, cylinder, plate, …</a:t>
            </a:r>
          </a:p>
          <a:p>
            <a:r>
              <a:rPr lang="en-US" dirty="0" err="1"/>
              <a:t>Remcomm</a:t>
            </a:r>
            <a:r>
              <a:rPr lang="en-US" dirty="0"/>
              <a:t> </a:t>
            </a:r>
            <a:r>
              <a:rPr lang="en-US" dirty="0" err="1"/>
              <a:t>Wavefarer</a:t>
            </a:r>
            <a:endParaRPr lang="en-US" dirty="0"/>
          </a:p>
          <a:p>
            <a:pPr lvl="1"/>
            <a:r>
              <a:rPr lang="en-US" dirty="0"/>
              <a:t>Performs detailed scattering analysis</a:t>
            </a:r>
          </a:p>
          <a:p>
            <a:pPr lvl="1"/>
            <a:r>
              <a:rPr lang="en-US" dirty="0"/>
              <a:t>Solves current integrals on arbitrary surface</a:t>
            </a:r>
          </a:p>
          <a:p>
            <a:pPr lvl="1"/>
            <a:r>
              <a:rPr lang="en-US" dirty="0"/>
              <a:t>Ex: automotive RADAR, indoor scenes</a:t>
            </a:r>
          </a:p>
          <a:p>
            <a:r>
              <a:rPr lang="en-US" dirty="0"/>
              <a:t>You can use these in your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75505-CE60-5B9B-92D4-A2C865AF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DFEC6-A04F-4F25-CCD8-4CF2A2EF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902" y="552252"/>
            <a:ext cx="3238682" cy="2642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5E03A0-269D-6272-573D-B5C87A96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902" y="3194969"/>
            <a:ext cx="3477110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7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Loss with Reflections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free space, we saw power density decays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Due to ground reflections, power decays faster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aseline="30000" dirty="0"/>
              </a:p>
              <a:p>
                <a:r>
                  <a:rPr lang="en-US" dirty="0"/>
                  <a:t>For d large, decays as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exponent</a:t>
                </a:r>
                <a:r>
                  <a:rPr lang="en-US" dirty="0"/>
                  <a:t>.  </a:t>
                </a:r>
              </a:p>
              <a:p>
                <a:pPr lvl="1"/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has been observed from 1.5 to 5.5, but usu. btw 3 and 5.</a:t>
                </a:r>
              </a:p>
              <a:p>
                <a:r>
                  <a:rPr lang="en-US" dirty="0"/>
                  <a:t>For single ground reflection, can show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=4.</a:t>
                </a:r>
              </a:p>
              <a:p>
                <a:pPr lvl="1"/>
                <a:r>
                  <a:rPr lang="en-US" dirty="0"/>
                  <a:t>Based on reflected wave canceling direct wave</a:t>
                </a:r>
              </a:p>
              <a:p>
                <a:pPr lvl="1"/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www.wiley.com/go/molisch</a:t>
                </a:r>
                <a:r>
                  <a:rPr lang="en-US" dirty="0"/>
                  <a:t> Appendix 4-A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79" y="3412098"/>
                <a:ext cx="9699351" cy="2455302"/>
              </a:xfrm>
              <a:blipFill>
                <a:blip r:embed="rId3"/>
                <a:stretch>
                  <a:fillRect l="-1383" t="-3226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2717" y="1462312"/>
            <a:ext cx="3816096" cy="19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/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75844-5E39-4F1A-B4E1-F7B6E15A4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846" y="2616446"/>
                <a:ext cx="1917513" cy="697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8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Loss Exponent, Coverage &amp; Interference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For coverage-limited systems, low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Power decays slower =&gt; signals have greater range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interference-limited systems, high </a:t>
                </a:r>
                <a:r>
                  <a:rPr lang="en-US" dirty="0">
                    <a:latin typeface="Symbol" pitchFamily="18" charset="2"/>
                  </a:rPr>
                  <a:t>a</a:t>
                </a:r>
                <a:r>
                  <a:rPr lang="en-US" dirty="0"/>
                  <a:t> is good</a:t>
                </a:r>
              </a:p>
              <a:p>
                <a:pPr lvl="1"/>
                <a:r>
                  <a:rPr lang="en-US" dirty="0"/>
                  <a:t>Ex:  If thermal noise is negligible: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𝑆𝐼𝑁𝑅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93" y="4704414"/>
            <a:ext cx="609600" cy="912368"/>
          </a:xfrm>
          <a:prstGeom prst="rect">
            <a:avLst/>
          </a:prstGeom>
        </p:spPr>
      </p:pic>
      <p:pic>
        <p:nvPicPr>
          <p:cNvPr id="6" name="Picture 19" descr="MCj042422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7193" y="4722779"/>
            <a:ext cx="300892" cy="609600"/>
          </a:xfrm>
          <a:prstGeom prst="rect">
            <a:avLst/>
          </a:prstGeom>
          <a:noFill/>
        </p:spPr>
      </p:pic>
      <p:pic>
        <p:nvPicPr>
          <p:cNvPr id="7" name="Picture 6" descr="4g-cell-t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93" y="4704414"/>
            <a:ext cx="609600" cy="91236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 flipV="1">
            <a:off x="3777493" y="5027580"/>
            <a:ext cx="1409700" cy="20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77494" y="4381249"/>
            <a:ext cx="1489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Desired signal</a:t>
            </a:r>
          </a:p>
          <a:p>
            <a:r>
              <a:rPr lang="en-US" dirty="0"/>
              <a:t>Dist = d1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6794" y="4381249"/>
            <a:ext cx="1766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Interfering signal</a:t>
            </a:r>
          </a:p>
          <a:p>
            <a:r>
              <a:rPr lang="en-US" dirty="0"/>
              <a:t>Dist = d2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488085" y="5027578"/>
            <a:ext cx="221370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4227" y="51799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3853" y="51242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82882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519956" y="1694576"/>
                <a:ext cx="6543413" cy="43252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Interfering objects (IOs) do not result in sharp shadows.</a:t>
                </a:r>
              </a:p>
              <a:p>
                <a:pPr lvl="1"/>
                <a:r>
                  <a:rPr lang="en-US" dirty="0"/>
                  <a:t>Due to wave nature of EM radiation</a:t>
                </a:r>
              </a:p>
              <a:p>
                <a:pPr lvl="1"/>
                <a:r>
                  <a:rPr lang="en-US" dirty="0"/>
                  <a:t>Simple ray model is not correct.</a:t>
                </a:r>
              </a:p>
              <a:p>
                <a:r>
                  <a:rPr lang="en-US" dirty="0"/>
                  <a:t>Waves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diffract</a:t>
                </a:r>
                <a:r>
                  <a:rPr lang="en-US" dirty="0"/>
                  <a:t> at IO boundaries, </a:t>
                </a:r>
              </a:p>
              <a:p>
                <a:pPr lvl="1"/>
                <a:r>
                  <a:rPr lang="en-US" dirty="0"/>
                  <a:t>Intensity after IO can be stronger in parts than with no IO!</a:t>
                </a:r>
              </a:p>
              <a:p>
                <a:r>
                  <a:rPr lang="en-US" dirty="0"/>
                  <a:t>Example:  Knife-edge diffraction: </a:t>
                </a:r>
              </a:p>
              <a:p>
                <a:pPr lvl="1"/>
                <a:r>
                  <a:rPr lang="en-US" dirty="0"/>
                  <a:t>Diffraction around semi-infinite barrier</a:t>
                </a:r>
              </a:p>
              <a:p>
                <a:pPr lvl="1"/>
                <a:r>
                  <a:rPr lang="en-US" dirty="0"/>
                  <a:t>Loss dictated by normalized excess path length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519956" y="1694576"/>
                <a:ext cx="6543413" cy="4325224"/>
              </a:xfrm>
              <a:blipFill>
                <a:blip r:embed="rId2"/>
                <a:stretch>
                  <a:fillRect l="-223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resnell Zones">
            <a:extLst>
              <a:ext uri="{FF2B5EF4-FFF2-40B4-BE49-F238E27FC236}">
                <a16:creationId xmlns:a16="http://schemas.microsoft.com/office/drawing/2014/main" id="{94F6794D-4226-4C44-9FC9-1F42DD66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68" y="1694576"/>
            <a:ext cx="3993137" cy="20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ife Edge Diffraction Loss">
            <a:extLst>
              <a:ext uri="{FF2B5EF4-FFF2-40B4-BE49-F238E27FC236}">
                <a16:creationId xmlns:a16="http://schemas.microsoft.com/office/drawing/2014/main" id="{C2FD54C8-CC06-42DD-B249-5891162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7" y="3852997"/>
            <a:ext cx="3701605" cy="258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0AC2A-709A-480F-83D3-BCC45927F5FB}"/>
              </a:ext>
            </a:extLst>
          </p:cNvPr>
          <p:cNvSpPr txBox="1"/>
          <p:nvPr/>
        </p:nvSpPr>
        <p:spPr>
          <a:xfrm>
            <a:off x="5564330" y="5650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http://www.mike-willis.com/Tutorial/diffraction.htm</a:t>
            </a:r>
          </a:p>
        </p:txBody>
      </p:sp>
    </p:spTree>
    <p:extLst>
      <p:ext uri="{BB962C8B-B14F-4D97-AF65-F5344CB8AC3E}">
        <p14:creationId xmlns:p14="http://schemas.microsoft.com/office/powerpoint/2010/main" val="1935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D64F-857F-4E41-B089-388A1BC8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“Noise”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0218-B98A-4085-A07F-A288608D8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Internal / thermal noise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imperfections in the receiver</a:t>
            </a:r>
          </a:p>
          <a:p>
            <a:pPr lvl="1"/>
            <a:r>
              <a:rPr lang="en-US" dirty="0"/>
              <a:t>Thermal noise:  From random fluctuations of electrons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Distortions:</a:t>
            </a:r>
          </a:p>
          <a:p>
            <a:pPr lvl="1"/>
            <a:r>
              <a:rPr lang="en-US" dirty="0"/>
              <a:t>Phase noise, quantization, channel estimation errors</a:t>
            </a:r>
          </a:p>
          <a:p>
            <a:pPr lvl="1"/>
            <a:r>
              <a:rPr lang="en-US" dirty="0"/>
              <a:t>Not really noise, but sometimes modeled as noise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External Interference</a:t>
            </a:r>
          </a:p>
          <a:p>
            <a:pPr lvl="1"/>
            <a:r>
              <a:rPr lang="en-US" dirty="0"/>
              <a:t>Signals from other sources</a:t>
            </a:r>
          </a:p>
          <a:p>
            <a:pPr lvl="1"/>
            <a:r>
              <a:rPr lang="en-US" dirty="0"/>
              <a:t>In-band:  Transmitters in the same frequency</a:t>
            </a:r>
            <a:br>
              <a:rPr lang="en-US" dirty="0"/>
            </a:br>
            <a:r>
              <a:rPr lang="en-US" dirty="0"/>
              <a:t>Ex:  Multiple devices in a cellular band</a:t>
            </a:r>
          </a:p>
          <a:p>
            <a:pPr lvl="1"/>
            <a:r>
              <a:rPr lang="en-US" dirty="0"/>
              <a:t>Out-of-band:  From leakage out of carrier</a:t>
            </a:r>
          </a:p>
          <a:p>
            <a:pPr lvl="1"/>
            <a:r>
              <a:rPr lang="en-US" dirty="0"/>
              <a:t>Some texts do not consider “interference” as noise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5C428-781B-4A3D-8BDD-647AAD2A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Image result for wireless interference">
            <a:extLst>
              <a:ext uri="{FF2B5EF4-FFF2-40B4-BE49-F238E27FC236}">
                <a16:creationId xmlns:a16="http://schemas.microsoft.com/office/drawing/2014/main" id="{E606469C-B393-431E-B8D2-B337B97F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46" y="1771990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1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0A6B-F460-4327-C037-8B0FBBCA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Fresnel Zone and Diffraction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4D0797-D3A8-4323-5246-00731CBD7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626608" cy="4329817"/>
              </a:xfrm>
            </p:spPr>
            <p:txBody>
              <a:bodyPr/>
              <a:lstStyle/>
              <a:p>
                <a:r>
                  <a:rPr lang="en-US" dirty="0"/>
                  <a:t>Frensel Zone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 Set of points where:</a:t>
                </a:r>
              </a:p>
              <a:p>
                <a:pPr lvl="1"/>
                <a:r>
                  <a:rPr lang="en-US" dirty="0"/>
                  <a:t>Reflected distance = Direct distance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Points lie on an ellipse</a:t>
                </a:r>
              </a:p>
              <a:p>
                <a:pPr lvl="1"/>
                <a:r>
                  <a:rPr lang="en-US" dirty="0"/>
                  <a:t>Distance from direct path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Physical meaning:</a:t>
                </a:r>
              </a:p>
              <a:p>
                <a:pPr lvl="1"/>
                <a:r>
                  <a:rPr lang="en-US" dirty="0"/>
                  <a:t>Objects in </a:t>
                </a:r>
                <a:r>
                  <a:rPr lang="en-US" dirty="0" err="1"/>
                  <a:t>Frensel</a:t>
                </a:r>
                <a:r>
                  <a:rPr lang="en-US" dirty="0"/>
                  <a:t> region will impact propagation</a:t>
                </a:r>
              </a:p>
              <a:p>
                <a:r>
                  <a:rPr lang="en-US" dirty="0"/>
                  <a:t>Example:  Diffraction related </a:t>
                </a:r>
              </a:p>
              <a:p>
                <a:pPr lvl="1"/>
                <a:r>
                  <a:rPr lang="en-US" dirty="0"/>
                  <a:t>Amount of diffraction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Rule of thumb:  For unobstructed propagation:</a:t>
                </a:r>
              </a:p>
              <a:p>
                <a:pPr lvl="1"/>
                <a:r>
                  <a:rPr lang="en-US" dirty="0"/>
                  <a:t>Keep 60% of first </a:t>
                </a:r>
                <a:r>
                  <a:rPr lang="en-US" dirty="0" err="1"/>
                  <a:t>Frensel</a:t>
                </a:r>
                <a:r>
                  <a:rPr lang="en-US" dirty="0"/>
                  <a:t> zone free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4D0797-D3A8-4323-5246-00731CBD7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626608" cy="4329817"/>
              </a:xfrm>
              <a:blipFill>
                <a:blip r:embed="rId2"/>
                <a:stretch>
                  <a:fillRect l="-260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8DB64-6D62-A195-294B-2B2DED29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1028" name="Picture 4" descr="Fresnel zone - Wikipedia">
            <a:extLst>
              <a:ext uri="{FF2B5EF4-FFF2-40B4-BE49-F238E27FC236}">
                <a16:creationId xmlns:a16="http://schemas.microsoft.com/office/drawing/2014/main" id="{0F933BDF-BFBC-E963-E747-9AD7B799C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80" y="1539279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0D8EF4A9-6A05-975E-38F6-B7F2C6C6D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" t="34937" r="469" b="37285"/>
          <a:stretch/>
        </p:blipFill>
        <p:spPr bwMode="auto">
          <a:xfrm>
            <a:off x="6803113" y="3964096"/>
            <a:ext cx="489513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182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>
                <a:latin typeface="Times New Roman"/>
                <a:cs typeface="Times New Roman"/>
              </a:rPr>
              <a:t>51</a:t>
            </a:fld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1671646"/>
            <a:ext cx="6035494" cy="1721702"/>
            <a:chOff x="4299" y="1382231"/>
            <a:chExt cx="6035494" cy="1721702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598907" y="1450145"/>
              <a:ext cx="0" cy="857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599559" y="1438079"/>
              <a:ext cx="0" cy="10725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58738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088905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590428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09195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3593473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094996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596519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5098041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085860" y="1826055"/>
              <a:ext cx="0" cy="310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85406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0.5 m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355588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1.0 m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57111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1.5 m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35863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2.0 m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860156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2.5 m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361679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3.0 m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63202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3.5 m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364724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4.0 m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866247" y="2130627"/>
              <a:ext cx="463588" cy="23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b="1" dirty="0"/>
                <a:t>4.5 m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584338" y="1450145"/>
              <a:ext cx="50152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2732661" y="1382231"/>
              <a:ext cx="449162" cy="297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3" b="1" dirty="0">
                  <a:solidFill>
                    <a:srgbClr val="FF0000"/>
                  </a:solidFill>
                </a:rPr>
                <a:t>5 m</a:t>
              </a:r>
            </a:p>
          </p:txBody>
        </p:sp>
        <p:sp>
          <p:nvSpPr>
            <p:cNvPr id="142" name="Isosceles Triangle 141"/>
            <p:cNvSpPr/>
            <p:nvPr/>
          </p:nvSpPr>
          <p:spPr>
            <a:xfrm rot="16620000">
              <a:off x="363873" y="1833760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3" name="Isosceles Triangle 142"/>
            <p:cNvSpPr/>
            <p:nvPr/>
          </p:nvSpPr>
          <p:spPr>
            <a:xfrm rot="16680000" flipV="1">
              <a:off x="5787813" y="1749709"/>
              <a:ext cx="150019" cy="27674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1Right"/>
              <a:lightRig rig="threePt" dir="t"/>
            </a:scene3d>
            <a:sp3d extrusionH="266700" contourW="6350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99" y="2142608"/>
              <a:ext cx="470000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TX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550557" y="2081917"/>
              <a:ext cx="489236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b="1" dirty="0">
                  <a:solidFill>
                    <a:srgbClr val="FF0000"/>
                  </a:solidFill>
                </a:rPr>
                <a:t>RX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98909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128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199347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43</a:t>
              </a:r>
            </a:p>
          </p:txBody>
        </p:sp>
        <p:sp>
          <p:nvSpPr>
            <p:cNvPr id="149" name="Oval 148"/>
            <p:cNvSpPr/>
            <p:nvPr/>
          </p:nvSpPr>
          <p:spPr>
            <a:xfrm>
              <a:off x="2495663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150" name="Oval 149"/>
            <p:cNvSpPr/>
            <p:nvPr/>
          </p:nvSpPr>
          <p:spPr>
            <a:xfrm>
              <a:off x="299785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3500039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46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4002227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47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4504415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48</a:t>
              </a:r>
            </a:p>
          </p:txBody>
        </p:sp>
        <p:sp>
          <p:nvSpPr>
            <p:cNvPr id="154" name="Oval 153"/>
            <p:cNvSpPr/>
            <p:nvPr/>
          </p:nvSpPr>
          <p:spPr>
            <a:xfrm>
              <a:off x="5006601" y="1651199"/>
              <a:ext cx="182880" cy="1828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1333" b="1" dirty="0">
                  <a:solidFill>
                    <a:schemeClr val="tx1"/>
                  </a:solidFill>
                </a:rPr>
                <a:t>49</a:t>
              </a:r>
            </a:p>
          </p:txBody>
        </p:sp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52507" y="2130628"/>
              <a:ext cx="205205" cy="973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6" name="Straight Arrow Connector 155"/>
            <p:cNvCxnSpPr/>
            <p:nvPr/>
          </p:nvCxnSpPr>
          <p:spPr>
            <a:xfrm flipV="1">
              <a:off x="1582727" y="2466558"/>
              <a:ext cx="0" cy="31649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19" y="1520491"/>
            <a:ext cx="5721892" cy="4542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1768" y="5417562"/>
            <a:ext cx="4441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G. R. MacCartney, Jr., S. Deng, S. Sun, and T. S. Rappaport, “73 GHz Millimeter-Wave Human Blockage and Dynamic Measurements,” IEEE VTC 2016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quarter" idx="1"/>
          </p:nvPr>
        </p:nvSpPr>
        <p:spPr>
          <a:xfrm>
            <a:off x="434583" y="3601424"/>
            <a:ext cx="5998776" cy="1799517"/>
          </a:xfrm>
        </p:spPr>
        <p:txBody>
          <a:bodyPr>
            <a:normAutofit/>
          </a:bodyPr>
          <a:lstStyle/>
          <a:p>
            <a:r>
              <a:rPr lang="en-US" dirty="0"/>
              <a:t>Between 25 and 40 dB blockage</a:t>
            </a:r>
          </a:p>
          <a:p>
            <a:pPr lvl="1"/>
            <a:r>
              <a:rPr lang="en-US" dirty="0"/>
              <a:t>Depends on distance </a:t>
            </a:r>
          </a:p>
          <a:p>
            <a:r>
              <a:rPr lang="en-US" dirty="0"/>
              <a:t>Total power predicted by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double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knife edge diffraction</a:t>
            </a:r>
          </a:p>
          <a:p>
            <a:r>
              <a:rPr lang="en-US" dirty="0"/>
              <a:t>Piecewise linear model used by 3GPP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7D6F68-F190-45FF-87CC-CD2DE5BD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Blocking at 73GHz Example</a:t>
            </a:r>
          </a:p>
        </p:txBody>
      </p:sp>
    </p:spTree>
    <p:extLst>
      <p:ext uri="{BB962C8B-B14F-4D97-AF65-F5344CB8AC3E}">
        <p14:creationId xmlns:p14="http://schemas.microsoft.com/office/powerpoint/2010/main" val="833657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Waves Have Many Paths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 descr="multipath_propag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3075" y="2534875"/>
            <a:ext cx="4634407" cy="2347090"/>
          </a:xfrm>
          <a:prstGeom prst="rect">
            <a:avLst/>
          </a:prstGeom>
          <a:noFill/>
        </p:spPr>
      </p:pic>
      <p:pic>
        <p:nvPicPr>
          <p:cNvPr id="6" name="Picture 5" descr="Imag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0205" y="2790692"/>
            <a:ext cx="5406705" cy="20912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6B4FB-2125-1836-0449-9A213B85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DFAEE445-2AD2-B8A2-3AAE-FE2F62CD0C2B}"/>
              </a:ext>
            </a:extLst>
          </p:cNvPr>
          <p:cNvSpPr/>
          <p:nvPr/>
        </p:nvSpPr>
        <p:spPr>
          <a:xfrm rot="20497268">
            <a:off x="8608234" y="3351920"/>
            <a:ext cx="3234878" cy="523746"/>
          </a:xfrm>
          <a:prstGeom prst="ellipse">
            <a:avLst/>
          </a:prstGeom>
          <a:solidFill>
            <a:srgbClr val="DAEDFB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32DAE-15C5-1C53-D8A3-9CABE3E5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Fresnel Zone:  Scattering vs. Reflection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8F597-7C97-124D-71A7-7F4D818720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059168" cy="4329817"/>
              </a:xfrm>
            </p:spPr>
            <p:txBody>
              <a:bodyPr/>
              <a:lstStyle/>
              <a:p>
                <a:r>
                  <a:rPr lang="en-US" dirty="0"/>
                  <a:t>Consider scattering from a PEC plate: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Path loss from radar equation: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𝑠𝑐𝑎𝑡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Path loss from an infinite surface reflection:  </a:t>
                </a:r>
              </a:p>
              <a:p>
                <a:pPr lvl="1"/>
                <a:r>
                  <a:rPr lang="en-US" dirty="0"/>
                  <a:t>Reflection appears as direct transmission from mirror image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by </a:t>
                </a:r>
                <a:r>
                  <a:rPr lang="en-US" dirty="0" err="1"/>
                  <a:t>Friis</a:t>
                </a:r>
                <a:r>
                  <a:rPr lang="en-US" dirty="0"/>
                  <a:t>’ law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/>
                  <a:t> 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Conclusion:  Object becomes infinite surface reflection when:</a:t>
                </a:r>
              </a:p>
              <a:p>
                <a:pPr lvl="1"/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Fresnel zone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8F597-7C97-124D-71A7-7F4D818720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059168" cy="4329817"/>
              </a:xfrm>
              <a:blipFill>
                <a:blip r:embed="rId2"/>
                <a:stretch>
                  <a:fillRect l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C773B-65EC-31C8-4394-C7A1C6D2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49EF85-BAAD-4D0D-23CE-6CDC4F48B1F4}"/>
              </a:ext>
            </a:extLst>
          </p:cNvPr>
          <p:cNvSpPr/>
          <p:nvPr/>
        </p:nvSpPr>
        <p:spPr>
          <a:xfrm>
            <a:off x="10234454" y="2956523"/>
            <a:ext cx="125141" cy="1106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41047C-2FDB-20FC-E2F0-00333369B589}"/>
              </a:ext>
            </a:extLst>
          </p:cNvPr>
          <p:cNvSpPr/>
          <p:nvPr/>
        </p:nvSpPr>
        <p:spPr>
          <a:xfrm flipH="1">
            <a:off x="8996860" y="3146935"/>
            <a:ext cx="172337" cy="1723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EE4B4A-E9CB-11DE-BE83-0635CF0747CE}"/>
              </a:ext>
            </a:extLst>
          </p:cNvPr>
          <p:cNvSpPr/>
          <p:nvPr/>
        </p:nvSpPr>
        <p:spPr>
          <a:xfrm flipH="1">
            <a:off x="8841375" y="3973275"/>
            <a:ext cx="172337" cy="1723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323A7-A8D0-60A5-9795-80DC779F83D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69197" y="3233104"/>
            <a:ext cx="1027077" cy="385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0ACBAA-01DC-7D1A-3693-BCE19E06C73D}"/>
              </a:ext>
            </a:extLst>
          </p:cNvPr>
          <p:cNvSpPr/>
          <p:nvPr/>
        </p:nvSpPr>
        <p:spPr>
          <a:xfrm flipH="1">
            <a:off x="11427203" y="3107880"/>
            <a:ext cx="172337" cy="17233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5A18C-4038-8E49-6ECF-8EC7AA73067E}"/>
              </a:ext>
            </a:extLst>
          </p:cNvPr>
          <p:cNvSpPr txBox="1"/>
          <p:nvPr/>
        </p:nvSpPr>
        <p:spPr>
          <a:xfrm>
            <a:off x="8813969" y="2763187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TX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A00F6F-2C83-ADD1-6BD8-F97FC6257376}"/>
              </a:ext>
            </a:extLst>
          </p:cNvPr>
          <p:cNvSpPr txBox="1"/>
          <p:nvPr/>
        </p:nvSpPr>
        <p:spPr>
          <a:xfrm>
            <a:off x="8684395" y="4191669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RX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E2B5A5-7A5F-4506-E6B1-674E9C8F844B}"/>
              </a:ext>
            </a:extLst>
          </p:cNvPr>
          <p:cNvCxnSpPr>
            <a:cxnSpLocks/>
          </p:cNvCxnSpPr>
          <p:nvPr/>
        </p:nvCxnSpPr>
        <p:spPr>
          <a:xfrm flipV="1">
            <a:off x="9015705" y="3645519"/>
            <a:ext cx="1209968" cy="391149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BAF302-0D7D-D023-61A4-7D5628217666}"/>
              </a:ext>
            </a:extLst>
          </p:cNvPr>
          <p:cNvCxnSpPr>
            <a:cxnSpLocks/>
          </p:cNvCxnSpPr>
          <p:nvPr/>
        </p:nvCxnSpPr>
        <p:spPr>
          <a:xfrm flipV="1">
            <a:off x="10351136" y="3194049"/>
            <a:ext cx="1131722" cy="399915"/>
          </a:xfrm>
          <a:prstGeom prst="line">
            <a:avLst/>
          </a:prstGeom>
          <a:ln>
            <a:prstDash val="lg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AA3CF1-0E36-EF91-F8CF-CB3FA29FD30E}"/>
                  </a:ext>
                </a:extLst>
              </p:cNvPr>
              <p:cNvSpPr txBox="1"/>
              <p:nvPr/>
            </p:nvSpPr>
            <p:spPr>
              <a:xfrm>
                <a:off x="9371106" y="3010613"/>
                <a:ext cx="4140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AA3CF1-0E36-EF91-F8CF-CB3FA29F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106" y="3010613"/>
                <a:ext cx="41408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749FF1-81A7-134A-8098-0CDC4A018F5F}"/>
                  </a:ext>
                </a:extLst>
              </p:cNvPr>
              <p:cNvSpPr txBox="1"/>
              <p:nvPr/>
            </p:nvSpPr>
            <p:spPr>
              <a:xfrm>
                <a:off x="9245705" y="3878258"/>
                <a:ext cx="4182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749FF1-81A7-134A-8098-0CDC4A018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705" y="3878258"/>
                <a:ext cx="41825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B2466F3-B642-590A-6DB6-0626A2CB54FB}"/>
              </a:ext>
            </a:extLst>
          </p:cNvPr>
          <p:cNvSpPr txBox="1"/>
          <p:nvPr/>
        </p:nvSpPr>
        <p:spPr>
          <a:xfrm>
            <a:off x="11181809" y="2250453"/>
            <a:ext cx="6995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Mirror </a:t>
            </a:r>
          </a:p>
          <a:p>
            <a:r>
              <a:rPr lang="en-US" sz="1400" dirty="0"/>
              <a:t>image </a:t>
            </a:r>
          </a:p>
          <a:p>
            <a:r>
              <a:rPr lang="en-US" sz="1400" dirty="0"/>
              <a:t>TX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D5ADC-3C18-4005-C181-2AFE9BCD359E}"/>
                  </a:ext>
                </a:extLst>
              </p:cNvPr>
              <p:cNvSpPr txBox="1"/>
              <p:nvPr/>
            </p:nvSpPr>
            <p:spPr>
              <a:xfrm>
                <a:off x="9931326" y="4130114"/>
                <a:ext cx="821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D5ADC-3C18-4005-C181-2AFE9BCD3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26" y="4130114"/>
                <a:ext cx="821892" cy="369332"/>
              </a:xfrm>
              <a:prstGeom prst="rect">
                <a:avLst/>
              </a:prstGeom>
              <a:blipFill>
                <a:blip r:embed="rId5"/>
                <a:stretch>
                  <a:fillRect l="-592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C574E1E-D5C4-0EB5-AC5D-284FBD4947C1}"/>
              </a:ext>
            </a:extLst>
          </p:cNvPr>
          <p:cNvSpPr txBox="1"/>
          <p:nvPr/>
        </p:nvSpPr>
        <p:spPr>
          <a:xfrm>
            <a:off x="10887831" y="3613793"/>
            <a:ext cx="1098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Fresnel zone</a:t>
            </a:r>
          </a:p>
        </p:txBody>
      </p:sp>
    </p:spTree>
    <p:extLst>
      <p:ext uri="{BB962C8B-B14F-4D97-AF65-F5344CB8AC3E}">
        <p14:creationId xmlns:p14="http://schemas.microsoft.com/office/powerpoint/2010/main" val="2898257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8D2F8-BF50-F90D-7A1B-C7A292B4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3507-7519-56EF-EF3B-AAC5BA3D8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 vs.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9C579-3FE2-A3B8-E942-5D4768233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3928" y="1539279"/>
                <a:ext cx="4651752" cy="4329817"/>
              </a:xfrm>
            </p:spPr>
            <p:txBody>
              <a:bodyPr/>
              <a:lstStyle/>
              <a:p>
                <a:r>
                  <a:rPr lang="en-US" dirty="0"/>
                  <a:t>Consider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Two regions for path gain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9C579-3FE2-A3B8-E942-5D4768233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3928" y="1539279"/>
                <a:ext cx="4651752" cy="4329817"/>
              </a:xfrm>
              <a:blipFill>
                <a:blip r:embed="rId2"/>
                <a:stretch>
                  <a:fillRect l="-314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5B942-E089-2F0C-D9C2-2EBF713F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39A482-4657-2039-4E3C-BEF4EAC7B093}"/>
              </a:ext>
            </a:extLst>
          </p:cNvPr>
          <p:cNvCxnSpPr>
            <a:cxnSpLocks/>
          </p:cNvCxnSpPr>
          <p:nvPr/>
        </p:nvCxnSpPr>
        <p:spPr>
          <a:xfrm flipV="1">
            <a:off x="1815050" y="2091203"/>
            <a:ext cx="0" cy="309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A77AF5-A390-50EB-F947-E869D6DDDE77}"/>
              </a:ext>
            </a:extLst>
          </p:cNvPr>
          <p:cNvCxnSpPr>
            <a:cxnSpLocks/>
          </p:cNvCxnSpPr>
          <p:nvPr/>
        </p:nvCxnSpPr>
        <p:spPr>
          <a:xfrm>
            <a:off x="1815050" y="5186185"/>
            <a:ext cx="5513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44AA07-DE59-5FC4-A780-9607AF816FC7}"/>
                  </a:ext>
                </a:extLst>
              </p:cNvPr>
              <p:cNvSpPr txBox="1"/>
              <p:nvPr/>
            </p:nvSpPr>
            <p:spPr>
              <a:xfrm>
                <a:off x="445124" y="1623863"/>
                <a:ext cx="1048557" cy="934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Path gain</a:t>
                </a:r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44AA07-DE59-5FC4-A780-9607AF816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4" y="1623863"/>
                <a:ext cx="1048557" cy="934679"/>
              </a:xfrm>
              <a:prstGeom prst="rect">
                <a:avLst/>
              </a:prstGeom>
              <a:blipFill>
                <a:blip r:embed="rId3"/>
                <a:stretch>
                  <a:fillRect l="-4651" t="-3247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5146F5-D80F-9AE7-173D-2B094F8EDFA2}"/>
                  </a:ext>
                </a:extLst>
              </p:cNvPr>
              <p:cNvSpPr txBox="1"/>
              <p:nvPr/>
            </p:nvSpPr>
            <p:spPr>
              <a:xfrm>
                <a:off x="7450863" y="4963706"/>
                <a:ext cx="1194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5146F5-D80F-9AE7-173D-2B094F8ED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863" y="4963706"/>
                <a:ext cx="1194301" cy="369332"/>
              </a:xfrm>
              <a:prstGeom prst="rect">
                <a:avLst/>
              </a:prstGeom>
              <a:blipFill>
                <a:blip r:embed="rId4"/>
                <a:stretch>
                  <a:fillRect l="-40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8EE073-F25E-98D7-17D2-ACF0F88092EF}"/>
              </a:ext>
            </a:extLst>
          </p:cNvPr>
          <p:cNvCxnSpPr>
            <a:cxnSpLocks/>
          </p:cNvCxnSpPr>
          <p:nvPr/>
        </p:nvCxnSpPr>
        <p:spPr>
          <a:xfrm>
            <a:off x="1663795" y="2468192"/>
            <a:ext cx="2660698" cy="955432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048557-A321-3462-0D34-EB521018B25D}"/>
                  </a:ext>
                </a:extLst>
              </p:cNvPr>
              <p:cNvSpPr txBox="1"/>
              <p:nvPr/>
            </p:nvSpPr>
            <p:spPr>
              <a:xfrm>
                <a:off x="2136420" y="1763996"/>
                <a:ext cx="2538900" cy="923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Infinite surface reflection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048557-A321-3462-0D34-EB521018B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420" y="1763996"/>
                <a:ext cx="2538900" cy="923394"/>
              </a:xfrm>
              <a:prstGeom prst="rect">
                <a:avLst/>
              </a:prstGeom>
              <a:blipFill>
                <a:blip r:embed="rId5"/>
                <a:stretch>
                  <a:fillRect l="-1918" t="-3289" r="-1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5DAF1E-AC3B-4FB4-EDCE-1798625C6E06}"/>
                  </a:ext>
                </a:extLst>
              </p:cNvPr>
              <p:cNvSpPr txBox="1"/>
              <p:nvPr/>
            </p:nvSpPr>
            <p:spPr>
              <a:xfrm>
                <a:off x="4666884" y="3952418"/>
                <a:ext cx="2306850" cy="923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>
                    <a:solidFill>
                      <a:srgbClr val="00B050"/>
                    </a:solidFill>
                  </a:rPr>
                  <a:t>Small object scattering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5DAF1E-AC3B-4FB4-EDCE-1798625C6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84" y="3952418"/>
                <a:ext cx="2306850" cy="923394"/>
              </a:xfrm>
              <a:prstGeom prst="rect">
                <a:avLst/>
              </a:prstGeom>
              <a:blipFill>
                <a:blip r:embed="rId6"/>
                <a:stretch>
                  <a:fillRect l="-2381" t="-3289" r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B169F6-00FF-0690-E925-C9E4DC3033F6}"/>
              </a:ext>
            </a:extLst>
          </p:cNvPr>
          <p:cNvCxnSpPr>
            <a:cxnSpLocks/>
          </p:cNvCxnSpPr>
          <p:nvPr/>
        </p:nvCxnSpPr>
        <p:spPr>
          <a:xfrm>
            <a:off x="3592285" y="2959534"/>
            <a:ext cx="1625983" cy="237350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55D974-7BF0-D144-BBAC-94DC59AC8F9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774478" y="3245089"/>
            <a:ext cx="40552" cy="210623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FE0CB9-B33F-C3FB-9C39-A0DADC5C7140}"/>
                  </a:ext>
                </a:extLst>
              </p:cNvPr>
              <p:cNvSpPr txBox="1"/>
              <p:nvPr/>
            </p:nvSpPr>
            <p:spPr>
              <a:xfrm>
                <a:off x="3058059" y="5351327"/>
                <a:ext cx="1513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Fresnel region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FE0CB9-B33F-C3FB-9C39-A0DADC5C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059" y="5351327"/>
                <a:ext cx="1513941" cy="646331"/>
              </a:xfrm>
              <a:prstGeom prst="rect">
                <a:avLst/>
              </a:prstGeom>
              <a:blipFill>
                <a:blip r:embed="rId7"/>
                <a:stretch>
                  <a:fillRect l="-3629" r="-322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634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661BB-6BC3-E918-634D-2228FCD7E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D0E9-54D9-47CD-D142-F4179FE3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vs. Radar Simulation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244F0-AB36-6AE9-A24C-826AC8F86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6011664" cy="4329817"/>
          </a:xfrm>
        </p:spPr>
        <p:txBody>
          <a:bodyPr/>
          <a:lstStyle/>
          <a:p>
            <a:r>
              <a:rPr lang="en-US" dirty="0"/>
              <a:t>Propagation simulation increasingly important</a:t>
            </a:r>
          </a:p>
          <a:p>
            <a:pPr lvl="1"/>
            <a:r>
              <a:rPr lang="en-US" dirty="0"/>
              <a:t>Particularly for training ML-based methods</a:t>
            </a:r>
          </a:p>
          <a:p>
            <a:r>
              <a:rPr lang="en-US" dirty="0"/>
              <a:t>Ray Tracing</a:t>
            </a:r>
          </a:p>
          <a:p>
            <a:pPr lvl="1"/>
            <a:r>
              <a:rPr lang="en-US" dirty="0"/>
              <a:t>Use infinite surface reflections </a:t>
            </a:r>
            <a:br>
              <a:rPr lang="en-US" dirty="0"/>
            </a:br>
            <a:r>
              <a:rPr lang="en-US" dirty="0"/>
              <a:t>+ approximation of diffraction </a:t>
            </a:r>
          </a:p>
          <a:p>
            <a:pPr lvl="1"/>
            <a:r>
              <a:rPr lang="en-US" dirty="0"/>
              <a:t>Computationally fast, but less accurate</a:t>
            </a:r>
          </a:p>
          <a:p>
            <a:r>
              <a:rPr lang="en-US" dirty="0"/>
              <a:t>Radar simulation</a:t>
            </a:r>
          </a:p>
          <a:p>
            <a:pPr lvl="1"/>
            <a:r>
              <a:rPr lang="en-US" dirty="0"/>
              <a:t>Uses exact computation of surface interactions</a:t>
            </a:r>
          </a:p>
          <a:p>
            <a:pPr lvl="1"/>
            <a:r>
              <a:rPr lang="en-US" dirty="0"/>
              <a:t>More exact but higher computational demand</a:t>
            </a:r>
          </a:p>
          <a:p>
            <a:r>
              <a:rPr lang="en-US" dirty="0"/>
              <a:t>Still much to study in comparing methods</a:t>
            </a:r>
          </a:p>
          <a:p>
            <a:r>
              <a:rPr lang="en-US" dirty="0"/>
              <a:t>Fresnel region provides some guidance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12EE5-5E79-DDC2-F39D-7F7DC145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67E55-A205-F4EC-740E-A408AAB0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823" y="2033935"/>
            <a:ext cx="2714625" cy="1685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8E8E51-1CAD-3B9A-1912-3B19927684C0}"/>
              </a:ext>
            </a:extLst>
          </p:cNvPr>
          <p:cNvSpPr txBox="1"/>
          <p:nvPr/>
        </p:nvSpPr>
        <p:spPr>
          <a:xfrm>
            <a:off x="4831768" y="3536840"/>
            <a:ext cx="3515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975814-986F-FC2D-F1BE-8F69D46CA644}"/>
              </a:ext>
            </a:extLst>
          </p:cNvPr>
          <p:cNvSpPr txBox="1">
            <a:spLocks/>
          </p:cNvSpPr>
          <p:nvPr/>
        </p:nvSpPr>
        <p:spPr>
          <a:xfrm>
            <a:off x="5246615" y="1539279"/>
            <a:ext cx="5052417" cy="42584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 descr="Viraf-ir-rcs-radar-cross-section-simulation - Electro Magnetic  Applications, Inc.">
            <a:extLst>
              <a:ext uri="{FF2B5EF4-FFF2-40B4-BE49-F238E27FC236}">
                <a16:creationId xmlns:a16="http://schemas.microsoft.com/office/drawing/2014/main" id="{281E1B7F-D09F-E769-BB33-301787E3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050" y="3748435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84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lvl="1"/>
            <a:r>
              <a:rPr lang="en-US" dirty="0"/>
              <a:t>Direct LOS</a:t>
            </a:r>
          </a:p>
          <a:p>
            <a:pPr lvl="1"/>
            <a:r>
              <a:rPr lang="en-US" dirty="0"/>
              <a:t>Reflected path one bounce</a:t>
            </a:r>
          </a:p>
          <a:p>
            <a:pPr lvl="1"/>
            <a:r>
              <a:rPr lang="en-US" dirty="0"/>
              <a:t>Reflected path two bounces</a:t>
            </a:r>
          </a:p>
          <a:p>
            <a:pPr lvl="1"/>
            <a:r>
              <a:rPr lang="en-US" dirty="0"/>
              <a:t>Diffracted path</a:t>
            </a:r>
          </a:p>
          <a:p>
            <a:pPr lvl="1"/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32521-ADE1-4EFE-A707-E8584D60F992}"/>
              </a:ext>
            </a:extLst>
          </p:cNvPr>
          <p:cNvSpPr txBox="1"/>
          <p:nvPr/>
        </p:nvSpPr>
        <p:spPr>
          <a:xfrm>
            <a:off x="8893787" y="4175113"/>
            <a:ext cx="9060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WiFi</a:t>
            </a:r>
            <a:r>
              <a:rPr lang="en-US" dirty="0">
                <a:solidFill>
                  <a:srgbClr val="FF0000"/>
                </a:solidFill>
              </a:rPr>
              <a:t> AP</a:t>
            </a:r>
          </a:p>
        </p:txBody>
      </p:sp>
    </p:spTree>
    <p:extLst>
      <p:ext uri="{BB962C8B-B14F-4D97-AF65-F5344CB8AC3E}">
        <p14:creationId xmlns:p14="http://schemas.microsoft.com/office/powerpoint/2010/main" val="1641464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8B32-40EB-4A7E-A1A3-9C3DB791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BF8F-9EA4-4B72-87A8-8C0DDD4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3521915" cy="432981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access point is located as marked.</a:t>
            </a:r>
          </a:p>
          <a:p>
            <a:r>
              <a:rPr lang="en-US" dirty="0"/>
              <a:t>Find locations where each of the following types of paths could be received.  Also, draw the path: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Direct LOS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one bounce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Reflected path two bounces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Diffracted path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Transmission through wall or window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C38-DFF5-412C-B4AE-A9C8FDBA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1026" name="Picture 2" descr="Image result for floor plan">
            <a:extLst>
              <a:ext uri="{FF2B5EF4-FFF2-40B4-BE49-F238E27FC236}">
                <a16:creationId xmlns:a16="http://schemas.microsoft.com/office/drawing/2014/main" id="{14B303E4-197A-4D7A-8F8A-B9A03936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4" y="1595686"/>
            <a:ext cx="6577536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84CCB0-A9EC-4A85-984D-D762B05B688C}"/>
              </a:ext>
            </a:extLst>
          </p:cNvPr>
          <p:cNvSpPr/>
          <p:nvPr/>
        </p:nvSpPr>
        <p:spPr>
          <a:xfrm>
            <a:off x="9815198" y="4311821"/>
            <a:ext cx="95917" cy="959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50F16E-D5AA-4C2F-9C7C-74EB6E96DE47}"/>
              </a:ext>
            </a:extLst>
          </p:cNvPr>
          <p:cNvSpPr/>
          <p:nvPr/>
        </p:nvSpPr>
        <p:spPr>
          <a:xfrm>
            <a:off x="8734633" y="497156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827C9-C48B-434B-BB04-9D9EFAA5A70F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8816503" y="4407737"/>
            <a:ext cx="998695" cy="57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3D87FE-03EA-46E4-81C5-81CA03B3F419}"/>
              </a:ext>
            </a:extLst>
          </p:cNvPr>
          <p:cNvCxnSpPr>
            <a:cxnSpLocks/>
          </p:cNvCxnSpPr>
          <p:nvPr/>
        </p:nvCxnSpPr>
        <p:spPr>
          <a:xfrm flipH="1">
            <a:off x="9120854" y="3585296"/>
            <a:ext cx="341711" cy="62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E568690-2558-4E98-BE34-45701612BD43}"/>
              </a:ext>
            </a:extLst>
          </p:cNvPr>
          <p:cNvSpPr/>
          <p:nvPr/>
        </p:nvSpPr>
        <p:spPr>
          <a:xfrm>
            <a:off x="9031605" y="4180335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C9BCE-28E5-44E4-9C06-AA3347C60068}"/>
              </a:ext>
            </a:extLst>
          </p:cNvPr>
          <p:cNvCxnSpPr>
            <a:cxnSpLocks/>
          </p:cNvCxnSpPr>
          <p:nvPr/>
        </p:nvCxnSpPr>
        <p:spPr>
          <a:xfrm flipH="1" flipV="1">
            <a:off x="9462565" y="3569832"/>
            <a:ext cx="352634" cy="75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5DCF7F-C7B6-4037-AAB4-B6130FDA1F6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908741" y="3592668"/>
            <a:ext cx="920504" cy="73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99C387-BC34-40D4-ADA5-C561A8F99AB9}"/>
              </a:ext>
            </a:extLst>
          </p:cNvPr>
          <p:cNvCxnSpPr>
            <a:cxnSpLocks/>
          </p:cNvCxnSpPr>
          <p:nvPr/>
        </p:nvCxnSpPr>
        <p:spPr>
          <a:xfrm flipH="1" flipV="1">
            <a:off x="8601259" y="2807117"/>
            <a:ext cx="324598" cy="78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E3DD559-585C-41BA-A0EB-25869101BEE4}"/>
              </a:ext>
            </a:extLst>
          </p:cNvPr>
          <p:cNvSpPr/>
          <p:nvPr/>
        </p:nvSpPr>
        <p:spPr>
          <a:xfrm>
            <a:off x="8553300" y="271120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A12C39-F957-4325-8A5B-70263438E62E}"/>
              </a:ext>
            </a:extLst>
          </p:cNvPr>
          <p:cNvCxnSpPr>
            <a:cxnSpLocks/>
          </p:cNvCxnSpPr>
          <p:nvPr/>
        </p:nvCxnSpPr>
        <p:spPr>
          <a:xfrm flipV="1">
            <a:off x="9890262" y="3687036"/>
            <a:ext cx="280694" cy="65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9BDBDA-FD5F-4B74-B23D-61A3839265E6}"/>
              </a:ext>
            </a:extLst>
          </p:cNvPr>
          <p:cNvCxnSpPr>
            <a:cxnSpLocks/>
          </p:cNvCxnSpPr>
          <p:nvPr/>
        </p:nvCxnSpPr>
        <p:spPr>
          <a:xfrm flipH="1" flipV="1">
            <a:off x="9797609" y="3199893"/>
            <a:ext cx="373347" cy="53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E20C6A-1B03-44F7-9EB3-E357200FF8E3}"/>
              </a:ext>
            </a:extLst>
          </p:cNvPr>
          <p:cNvCxnSpPr>
            <a:cxnSpLocks/>
          </p:cNvCxnSpPr>
          <p:nvPr/>
        </p:nvCxnSpPr>
        <p:spPr>
          <a:xfrm flipV="1">
            <a:off x="9813955" y="2931023"/>
            <a:ext cx="165644" cy="26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81A3F0-E12A-419C-BDBB-E5DCB6FC6EF4}"/>
              </a:ext>
            </a:extLst>
          </p:cNvPr>
          <p:cNvSpPr/>
          <p:nvPr/>
        </p:nvSpPr>
        <p:spPr>
          <a:xfrm>
            <a:off x="9931640" y="2861636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4F6B17-6762-4E29-8177-68B71EDF3B51}"/>
              </a:ext>
            </a:extLst>
          </p:cNvPr>
          <p:cNvSpPr/>
          <p:nvPr/>
        </p:nvSpPr>
        <p:spPr>
          <a:xfrm>
            <a:off x="10562904" y="4311821"/>
            <a:ext cx="95917" cy="959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6DCCAD-C35C-4C45-99F4-0E5CDA35410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911115" y="4359779"/>
            <a:ext cx="666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AEB792-4E30-43F3-9B0D-80CB0F2A6A2C}"/>
              </a:ext>
            </a:extLst>
          </p:cNvPr>
          <p:cNvSpPr txBox="1"/>
          <p:nvPr/>
        </p:nvSpPr>
        <p:spPr>
          <a:xfrm>
            <a:off x="8482705" y="4865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07B653-5864-4DF2-93C0-2661F7817EAA}"/>
              </a:ext>
            </a:extLst>
          </p:cNvPr>
          <p:cNvSpPr txBox="1"/>
          <p:nvPr/>
        </p:nvSpPr>
        <p:spPr>
          <a:xfrm>
            <a:off x="8843386" y="41579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DBFF04-15DB-41BF-A189-93168AB3346F}"/>
              </a:ext>
            </a:extLst>
          </p:cNvPr>
          <p:cNvSpPr txBox="1"/>
          <p:nvPr/>
        </p:nvSpPr>
        <p:spPr>
          <a:xfrm>
            <a:off x="9968551" y="26401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D16225-197B-45FF-A83D-29EF55A9B411}"/>
              </a:ext>
            </a:extLst>
          </p:cNvPr>
          <p:cNvSpPr txBox="1"/>
          <p:nvPr/>
        </p:nvSpPr>
        <p:spPr>
          <a:xfrm>
            <a:off x="8360305" y="24368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EAED77-7B02-4DCF-B65B-8235B070135C}"/>
              </a:ext>
            </a:extLst>
          </p:cNvPr>
          <p:cNvSpPr txBox="1"/>
          <p:nvPr/>
        </p:nvSpPr>
        <p:spPr>
          <a:xfrm>
            <a:off x="10593450" y="43590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623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82988" y="282573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8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Path Loss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13607" y="1534543"/>
            <a:ext cx="7772400" cy="1524000"/>
          </a:xfrm>
        </p:spPr>
        <p:txBody>
          <a:bodyPr/>
          <a:lstStyle/>
          <a:p>
            <a:r>
              <a:rPr lang="en-US" dirty="0"/>
              <a:t>Path loss is a complex function of environment</a:t>
            </a:r>
          </a:p>
          <a:p>
            <a:r>
              <a:rPr lang="en-US" dirty="0"/>
              <a:t>Varies with distance, obstacles, reflections …</a:t>
            </a:r>
          </a:p>
          <a:p>
            <a:r>
              <a:rPr lang="en-US" dirty="0"/>
              <a:t>Site specific path loss can be predicted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ray tracing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3352801"/>
            <a:ext cx="2714625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1" y="3488785"/>
            <a:ext cx="3000375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600" y="5371044"/>
            <a:ext cx="415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 of commercial </a:t>
            </a:r>
            <a:r>
              <a:rPr lang="en-US" dirty="0" err="1"/>
              <a:t>WinProp</a:t>
            </a:r>
            <a:r>
              <a:rPr lang="en-US" dirty="0"/>
              <a:t> ray tracer</a:t>
            </a:r>
          </a:p>
        </p:txBody>
      </p:sp>
    </p:spTree>
    <p:extLst>
      <p:ext uri="{BB962C8B-B14F-4D97-AF65-F5344CB8AC3E}">
        <p14:creationId xmlns:p14="http://schemas.microsoft.com/office/powerpoint/2010/main" val="314805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A2F2-31D1-4E5E-8A1D-13E1B5D6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AWGN Noise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</p:spPr>
            <p:txBody>
              <a:bodyPr/>
              <a:lstStyle/>
              <a:p>
                <a:r>
                  <a:rPr lang="en-US" dirty="0"/>
                  <a:t>Thermal noise is often modeled as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Additive White Gaussian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Desired component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Noise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Total received signal</a:t>
                </a:r>
              </a:p>
              <a:p>
                <a:r>
                  <a:rPr lang="en-US" dirty="0"/>
                  <a:t>In real passband: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real Gaussian process with PSD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 complex baseband: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complex Gaussian process with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A427-068C-479E-AE55-486F0FF2C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8871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FD93F-7529-4789-BDA3-CCD42795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AD8C7-24AE-4BEC-B1F7-5D4C44922980}"/>
              </a:ext>
            </a:extLst>
          </p:cNvPr>
          <p:cNvSpPr/>
          <p:nvPr/>
        </p:nvSpPr>
        <p:spPr>
          <a:xfrm>
            <a:off x="8551149" y="3429000"/>
            <a:ext cx="795647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C35344-4831-4E99-ACC3-4E0F555F2C02}"/>
              </a:ext>
            </a:extLst>
          </p:cNvPr>
          <p:cNvSpPr/>
          <p:nvPr/>
        </p:nvSpPr>
        <p:spPr>
          <a:xfrm>
            <a:off x="9965228" y="3595254"/>
            <a:ext cx="136566" cy="1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8C9C7-3936-4772-ADB4-FF430054E66E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9346796" y="366353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EA57C4-7F4A-4524-8BD0-1A97EFEC01C6}"/>
              </a:ext>
            </a:extLst>
          </p:cNvPr>
          <p:cNvCxnSpPr>
            <a:cxnSpLocks/>
          </p:cNvCxnSpPr>
          <p:nvPr/>
        </p:nvCxnSpPr>
        <p:spPr>
          <a:xfrm>
            <a:off x="10025594" y="2829296"/>
            <a:ext cx="7917" cy="7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12CA6F-5547-4775-B352-DB201EA8FB78}"/>
              </a:ext>
            </a:extLst>
          </p:cNvPr>
          <p:cNvCxnSpPr/>
          <p:nvPr/>
        </p:nvCxnSpPr>
        <p:spPr>
          <a:xfrm flipV="1">
            <a:off x="10101794" y="3660567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adio base station linear icon concept radio base Vector Image">
            <a:extLst>
              <a:ext uri="{FF2B5EF4-FFF2-40B4-BE49-F238E27FC236}">
                <a16:creationId xmlns:a16="http://schemas.microsoft.com/office/drawing/2014/main" id="{BDC2CAE8-140E-4519-84CC-E212C6892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6" t="11161" r="19879" b="24847"/>
          <a:stretch/>
        </p:blipFill>
        <p:spPr bwMode="auto">
          <a:xfrm>
            <a:off x="7067154" y="2970788"/>
            <a:ext cx="1086172" cy="124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56BD67-F37D-4582-9E1C-48C08D229904}"/>
              </a:ext>
            </a:extLst>
          </p:cNvPr>
          <p:cNvCxnSpPr/>
          <p:nvPr/>
        </p:nvCxnSpPr>
        <p:spPr>
          <a:xfrm flipV="1">
            <a:off x="7932717" y="3651658"/>
            <a:ext cx="618432" cy="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martphone Icon PNG Images | Vector and PSD Files | Free Download on Pngtree">
            <a:extLst>
              <a:ext uri="{FF2B5EF4-FFF2-40B4-BE49-F238E27FC236}">
                <a16:creationId xmlns:a16="http://schemas.microsoft.com/office/drawing/2014/main" id="{543851A3-401D-4CD0-AC29-0D046181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934" y="3295419"/>
            <a:ext cx="697572" cy="69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ise | BCA Chemistry">
            <a:extLst>
              <a:ext uri="{FF2B5EF4-FFF2-40B4-BE49-F238E27FC236}">
                <a16:creationId xmlns:a16="http://schemas.microsoft.com/office/drawing/2014/main" id="{191B07D6-6E50-4908-97E2-6A0C5129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084" y="2245001"/>
            <a:ext cx="77628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/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A017ED-66B7-4F58-98B9-C02815CC5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178" y="3256699"/>
                <a:ext cx="603049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/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16E9D8-56DF-4335-B2D7-978C8974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702" y="1906447"/>
                <a:ext cx="646139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/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3AF7A9-9852-446C-A7BB-E22FBB3E8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345" y="3231813"/>
                <a:ext cx="590098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9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Channel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Channel characteristics modeled as a random variable</a:t>
                </a:r>
              </a:p>
              <a:p>
                <a:pPr lvl="1"/>
                <a:r>
                  <a:rPr lang="en-US" dirty="0"/>
                  <a:t>Environmental effects are modeled as random</a:t>
                </a:r>
              </a:p>
              <a:p>
                <a:r>
                  <a:rPr lang="en-US" dirty="0"/>
                  <a:t>Typically,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generative model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  Link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Channel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Randomness</a:t>
                </a:r>
              </a:p>
              <a:p>
                <a:r>
                  <a:rPr lang="en-US" dirty="0"/>
                  <a:t>Model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fit</a:t>
                </a:r>
                <a:r>
                  <a:rPr lang="en-US" dirty="0"/>
                  <a:t> for a type of environment</a:t>
                </a:r>
              </a:p>
              <a:p>
                <a:pPr lvl="1"/>
                <a:r>
                  <a:rPr lang="en-US" dirty="0" err="1"/>
                  <a:t>Eg</a:t>
                </a:r>
                <a:r>
                  <a:rPr lang="en-US" dirty="0"/>
                  <a:t>. Urban, suburban, indoor, …  Not site-specific</a:t>
                </a:r>
              </a:p>
              <a:p>
                <a:pPr lvl="1"/>
                <a:r>
                  <a:rPr lang="en-US" dirty="0"/>
                  <a:t>Based on data</a:t>
                </a:r>
              </a:p>
              <a:p>
                <a:pPr lvl="1"/>
                <a:r>
                  <a:rPr lang="en-US" dirty="0"/>
                  <a:t>Find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match conditional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037044-4792-41DA-8CE5-52A7EBF2E086}"/>
                  </a:ext>
                </a:extLst>
              </p:cNvPr>
              <p:cNvSpPr txBox="1"/>
              <p:nvPr/>
            </p:nvSpPr>
            <p:spPr>
              <a:xfrm>
                <a:off x="10447587" y="2629653"/>
                <a:ext cx="160377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Channel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b="0" dirty="0"/>
                  <a:t>Path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 vs. NLOS</a:t>
                </a:r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037044-4792-41DA-8CE5-52A7EBF2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87" y="2629653"/>
                <a:ext cx="1603772" cy="1200329"/>
              </a:xfrm>
              <a:prstGeom prst="rect">
                <a:avLst/>
              </a:prstGeom>
              <a:blipFill>
                <a:blip r:embed="rId3"/>
                <a:stretch>
                  <a:fillRect l="-34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032F7-795B-4131-9EC0-A0E267D3594C}"/>
                  </a:ext>
                </a:extLst>
              </p:cNvPr>
              <p:cNvSpPr txBox="1"/>
              <p:nvPr/>
            </p:nvSpPr>
            <p:spPr>
              <a:xfrm>
                <a:off x="6383358" y="2629653"/>
                <a:ext cx="181536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Link conditions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Antenna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032F7-795B-4131-9EC0-A0E267D35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8" y="2629653"/>
                <a:ext cx="1815369" cy="1200329"/>
              </a:xfrm>
              <a:prstGeom prst="rect">
                <a:avLst/>
              </a:prstGeom>
              <a:blipFill>
                <a:blip r:embed="rId4"/>
                <a:stretch>
                  <a:fillRect l="-2685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317E9C-3972-4ABE-BBDA-838B73E90A13}"/>
                  </a:ext>
                </a:extLst>
              </p:cNvPr>
              <p:cNvSpPr txBox="1"/>
              <p:nvPr/>
            </p:nvSpPr>
            <p:spPr>
              <a:xfrm>
                <a:off x="6383358" y="4037359"/>
                <a:ext cx="13869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Randomness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317E9C-3972-4ABE-BBDA-838B73E90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8" y="4037359"/>
                <a:ext cx="1386918" cy="646331"/>
              </a:xfrm>
              <a:prstGeom prst="rect">
                <a:avLst/>
              </a:prstGeom>
              <a:blipFill>
                <a:blip r:embed="rId5"/>
                <a:stretch>
                  <a:fillRect l="-3509" t="-4717" r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7A9279-AB2E-4822-A666-C06C1D14C80E}"/>
              </a:ext>
            </a:extLst>
          </p:cNvPr>
          <p:cNvSpPr/>
          <p:nvPr/>
        </p:nvSpPr>
        <p:spPr>
          <a:xfrm>
            <a:off x="8500178" y="2724215"/>
            <a:ext cx="1282110" cy="916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BE9AAC-7B18-40B2-AD1C-D8C9ED394DFE}"/>
              </a:ext>
            </a:extLst>
          </p:cNvPr>
          <p:cNvCxnSpPr/>
          <p:nvPr/>
        </p:nvCxnSpPr>
        <p:spPr>
          <a:xfrm>
            <a:off x="7913370" y="3168183"/>
            <a:ext cx="586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473032-4BC7-414F-AE9D-03F0FCE26C9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141233" y="3640503"/>
            <a:ext cx="0" cy="63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4A09-AAA6-40B0-8FEB-0B6D85255013}"/>
              </a:ext>
            </a:extLst>
          </p:cNvPr>
          <p:cNvCxnSpPr/>
          <p:nvPr/>
        </p:nvCxnSpPr>
        <p:spPr>
          <a:xfrm flipH="1">
            <a:off x="8089294" y="4276276"/>
            <a:ext cx="1051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D6C97-E732-458B-A96A-22A9E518292A}"/>
              </a:ext>
            </a:extLst>
          </p:cNvPr>
          <p:cNvCxnSpPr/>
          <p:nvPr/>
        </p:nvCxnSpPr>
        <p:spPr>
          <a:xfrm>
            <a:off x="9782288" y="3168183"/>
            <a:ext cx="586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DED77-D910-4BF0-83C4-72E39E9ABA76}"/>
                  </a:ext>
                </a:extLst>
              </p:cNvPr>
              <p:cNvSpPr txBox="1"/>
              <p:nvPr/>
            </p:nvSpPr>
            <p:spPr>
              <a:xfrm>
                <a:off x="8500177" y="2953285"/>
                <a:ext cx="1348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DED77-D910-4BF0-83C4-72E39E9AB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77" y="2953285"/>
                <a:ext cx="1348382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867B1-FDE7-436D-8DA7-84706DC2C434}"/>
              </a:ext>
            </a:extLst>
          </p:cNvPr>
          <p:cNvSpPr/>
          <p:nvPr/>
        </p:nvSpPr>
        <p:spPr>
          <a:xfrm>
            <a:off x="566307" y="2600566"/>
            <a:ext cx="1794915" cy="1514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AEA5-ECF2-481C-9582-515C1573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with a Channel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B3BDC-876D-4104-9CD9-4218622A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3076" name="Picture 4" descr="Hexagonal macro cell layout with inter site distance D, cell area ...">
            <a:extLst>
              <a:ext uri="{FF2B5EF4-FFF2-40B4-BE49-F238E27FC236}">
                <a16:creationId xmlns:a16="http://schemas.microsoft.com/office/drawing/2014/main" id="{837E0C0F-564C-4789-BE66-83F0C7F0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38" y="2514841"/>
            <a:ext cx="1968957" cy="182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13391-35A0-45F8-BF1A-23F39ADFA0B5}"/>
              </a:ext>
            </a:extLst>
          </p:cNvPr>
          <p:cNvSpPr txBox="1"/>
          <p:nvPr/>
        </p:nvSpPr>
        <p:spPr>
          <a:xfrm>
            <a:off x="572357" y="3009527"/>
            <a:ext cx="1794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Deployment</a:t>
            </a:r>
            <a:br>
              <a:rPr lang="en-US" dirty="0"/>
            </a:b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(ex: urban micro)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36DF6-E943-4DDD-80F5-C72EB21E766A}"/>
              </a:ext>
            </a:extLst>
          </p:cNvPr>
          <p:cNvSpPr txBox="1"/>
          <p:nvPr/>
        </p:nvSpPr>
        <p:spPr>
          <a:xfrm>
            <a:off x="2864457" y="4485902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Locations of </a:t>
            </a:r>
            <a:br>
              <a:rPr lang="en-US" i="1" dirty="0"/>
            </a:br>
            <a:r>
              <a:rPr lang="en-US" i="1" dirty="0"/>
              <a:t>UEs, </a:t>
            </a:r>
            <a:r>
              <a:rPr lang="en-US" i="1" dirty="0" err="1"/>
              <a:t>gNBs</a:t>
            </a:r>
            <a:r>
              <a:rPr lang="en-US" i="1" dirty="0"/>
              <a:t>, …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3A84E0-4C6B-4251-8F8F-0A0F880C2538}"/>
              </a:ext>
            </a:extLst>
          </p:cNvPr>
          <p:cNvSpPr/>
          <p:nvPr/>
        </p:nvSpPr>
        <p:spPr>
          <a:xfrm>
            <a:off x="2350250" y="3265985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3E6869-2898-4E39-9A79-FCAE56E2B0B9}"/>
              </a:ext>
            </a:extLst>
          </p:cNvPr>
          <p:cNvSpPr txBox="1"/>
          <p:nvPr/>
        </p:nvSpPr>
        <p:spPr>
          <a:xfrm>
            <a:off x="677336" y="4637093"/>
            <a:ext cx="15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Parameters:</a:t>
            </a:r>
          </a:p>
          <a:p>
            <a:pPr algn="ctr"/>
            <a:r>
              <a:rPr lang="en-US" i="1" dirty="0"/>
              <a:t>ISD, density, …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BD41E8F-0DFE-472B-B0B1-4A4AF2B698EA}"/>
              </a:ext>
            </a:extLst>
          </p:cNvPr>
          <p:cNvSpPr/>
          <p:nvPr/>
        </p:nvSpPr>
        <p:spPr>
          <a:xfrm rot="16200000">
            <a:off x="1246625" y="4239214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8C13E5-39DC-420C-BC79-2210E1BBE193}"/>
              </a:ext>
            </a:extLst>
          </p:cNvPr>
          <p:cNvGrpSpPr/>
          <p:nvPr/>
        </p:nvGrpSpPr>
        <p:grpSpPr>
          <a:xfrm>
            <a:off x="7092639" y="2493408"/>
            <a:ext cx="1968957" cy="1828317"/>
            <a:chOff x="6888263" y="2600566"/>
            <a:chExt cx="1968957" cy="1828317"/>
          </a:xfrm>
        </p:grpSpPr>
        <p:pic>
          <p:nvPicPr>
            <p:cNvPr id="16" name="Picture 4" descr="Hexagonal macro cell layout with inter site distance D, cell area ...">
              <a:extLst>
                <a:ext uri="{FF2B5EF4-FFF2-40B4-BE49-F238E27FC236}">
                  <a16:creationId xmlns:a16="http://schemas.microsoft.com/office/drawing/2014/main" id="{0E2C5C56-0DB3-49A2-AB53-9DFB78DB2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263" y="2600566"/>
              <a:ext cx="1968957" cy="1828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72818B-445D-4C62-B817-CCE7D9C60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6194" y="3407567"/>
              <a:ext cx="226547" cy="42864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DCBDF01-83B7-4C8D-A9D8-153D5D53A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8685" y="3407567"/>
              <a:ext cx="194056" cy="24527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E705D6-6E79-473B-A353-DEC7A867CB85}"/>
                </a:ext>
              </a:extLst>
            </p:cNvPr>
            <p:cNvCxnSpPr>
              <a:cxnSpLocks/>
            </p:cNvCxnSpPr>
            <p:nvPr/>
          </p:nvCxnSpPr>
          <p:spPr>
            <a:xfrm>
              <a:off x="7689168" y="3652837"/>
              <a:ext cx="183574" cy="438267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7D256-9D6A-4068-87EC-7B2859B6B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742" y="3871970"/>
              <a:ext cx="149689" cy="219134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0DA378-F7D1-4A86-9BA1-534D65733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744" y="4043363"/>
              <a:ext cx="214312" cy="47741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6A277A3-C7CB-4789-ABE4-9465FEDB9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814" y="4105414"/>
              <a:ext cx="9853" cy="147341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E4883DF-3D7A-47EE-AB1C-128B22152865}"/>
                </a:ext>
              </a:extLst>
            </p:cNvPr>
            <p:cNvCxnSpPr>
              <a:cxnSpLocks/>
            </p:cNvCxnSpPr>
            <p:nvPr/>
          </p:nvCxnSpPr>
          <p:spPr>
            <a:xfrm>
              <a:off x="7215188" y="3495675"/>
              <a:ext cx="63447" cy="264319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0E995B3-4071-438E-8DC3-9040FBEF3FF7}"/>
              </a:ext>
            </a:extLst>
          </p:cNvPr>
          <p:cNvSpPr txBox="1"/>
          <p:nvPr/>
        </p:nvSpPr>
        <p:spPr>
          <a:xfrm>
            <a:off x="7110251" y="4519515"/>
            <a:ext cx="196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Channels between nodes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EB7BDC-D5EC-4E6C-84FF-3A808829EDAC}"/>
              </a:ext>
            </a:extLst>
          </p:cNvPr>
          <p:cNvSpPr/>
          <p:nvPr/>
        </p:nvSpPr>
        <p:spPr>
          <a:xfrm>
            <a:off x="4884961" y="2650450"/>
            <a:ext cx="1794915" cy="151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F92C4E-8F02-488C-BC5A-AEE0864C1787}"/>
              </a:ext>
            </a:extLst>
          </p:cNvPr>
          <p:cNvSpPr txBox="1"/>
          <p:nvPr/>
        </p:nvSpPr>
        <p:spPr>
          <a:xfrm>
            <a:off x="5000433" y="3059411"/>
            <a:ext cx="157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Generative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channel model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A786AC-79E7-4367-A6EA-DBEAF9CE6AA3}"/>
              </a:ext>
            </a:extLst>
          </p:cNvPr>
          <p:cNvSpPr/>
          <p:nvPr/>
        </p:nvSpPr>
        <p:spPr>
          <a:xfrm>
            <a:off x="9658125" y="2693314"/>
            <a:ext cx="1794915" cy="1514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87B10D-47F2-41AF-956A-470C30DB1347}"/>
              </a:ext>
            </a:extLst>
          </p:cNvPr>
          <p:cNvSpPr txBox="1"/>
          <p:nvPr/>
        </p:nvSpPr>
        <p:spPr>
          <a:xfrm>
            <a:off x="9865706" y="3102275"/>
            <a:ext cx="139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Performance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27FBBC-343C-45E5-8CD0-D0858ECD32A0}"/>
              </a:ext>
            </a:extLst>
          </p:cNvPr>
          <p:cNvSpPr/>
          <p:nvPr/>
        </p:nvSpPr>
        <p:spPr>
          <a:xfrm>
            <a:off x="4434884" y="3192623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BEE4A4F-58EF-409A-915B-28AD1244C132}"/>
              </a:ext>
            </a:extLst>
          </p:cNvPr>
          <p:cNvSpPr/>
          <p:nvPr/>
        </p:nvSpPr>
        <p:spPr>
          <a:xfrm>
            <a:off x="6646052" y="3216556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DBA3CC5-FCEB-4AA3-B3B7-03F569BFBEEF}"/>
              </a:ext>
            </a:extLst>
          </p:cNvPr>
          <p:cNvSpPr/>
          <p:nvPr/>
        </p:nvSpPr>
        <p:spPr>
          <a:xfrm>
            <a:off x="9067646" y="3255079"/>
            <a:ext cx="434276" cy="20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5660CE-6CA9-476D-89F8-421C7254E79D}"/>
              </a:ext>
            </a:extLst>
          </p:cNvPr>
          <p:cNvSpPr txBox="1"/>
          <p:nvPr/>
        </p:nvSpPr>
        <p:spPr>
          <a:xfrm>
            <a:off x="5094569" y="155110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Randomness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0288D8-2B71-429F-9ADE-B1981D5939F5}"/>
              </a:ext>
            </a:extLst>
          </p:cNvPr>
          <p:cNvSpPr txBox="1"/>
          <p:nvPr/>
        </p:nvSpPr>
        <p:spPr>
          <a:xfrm>
            <a:off x="775916" y="157454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Randomness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77A4DE-4F7A-4B2C-AD2E-D45C9859CCF6}"/>
              </a:ext>
            </a:extLst>
          </p:cNvPr>
          <p:cNvCxnSpPr>
            <a:stCxn id="45" idx="2"/>
            <a:endCxn id="37" idx="0"/>
          </p:cNvCxnSpPr>
          <p:nvPr/>
        </p:nvCxnSpPr>
        <p:spPr>
          <a:xfrm>
            <a:off x="5782418" y="1920441"/>
            <a:ext cx="1" cy="730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30BFB2-507F-46B2-BC2E-10E15F849688}"/>
              </a:ext>
            </a:extLst>
          </p:cNvPr>
          <p:cNvCxnSpPr>
            <a:stCxn id="47" idx="2"/>
            <a:endCxn id="8" idx="0"/>
          </p:cNvCxnSpPr>
          <p:nvPr/>
        </p:nvCxnSpPr>
        <p:spPr>
          <a:xfrm>
            <a:off x="1463765" y="1943876"/>
            <a:ext cx="0" cy="65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472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Floating intercept model: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fit from data</a:t>
                </a:r>
              </a:p>
              <a:p>
                <a:r>
                  <a:rPr lang="en-US" dirty="0"/>
                  <a:t>Used widely in 3GPP, IEEE</a:t>
                </a:r>
              </a:p>
              <a:p>
                <a:pPr lvl="1"/>
                <a:r>
                  <a:rPr lang="en-US" dirty="0"/>
                  <a:t>Different models for different scenarios</a:t>
                </a:r>
              </a:p>
              <a:p>
                <a:r>
                  <a:rPr lang="en-US" dirty="0"/>
                  <a:t>Caution in any fit model:</a:t>
                </a:r>
              </a:p>
              <a:p>
                <a:pPr lvl="1"/>
                <a:r>
                  <a:rPr lang="en-US" dirty="0"/>
                  <a:t>Do not use outside distances, frequencies it was derived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21996" y="1501608"/>
                <a:ext cx="7772400" cy="2743200"/>
              </a:xfrm>
              <a:blipFill>
                <a:blip r:embed="rId2"/>
                <a:stretch>
                  <a:fillRect l="-1882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18" name="Picture 2" descr="482615.fig.0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695" b="2039"/>
          <a:stretch/>
        </p:blipFill>
        <p:spPr bwMode="auto">
          <a:xfrm>
            <a:off x="7982108" y="1887747"/>
            <a:ext cx="2225148" cy="22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928386" y="2308052"/>
            <a:ext cx="684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NLOS</a:t>
            </a:r>
          </a:p>
          <a:p>
            <a:endParaRPr lang="en-US" dirty="0"/>
          </a:p>
          <a:p>
            <a:r>
              <a:rPr lang="en-US" dirty="0"/>
              <a:t>LOS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03513" y="4225379"/>
            <a:ext cx="1982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Distance (log scale)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887108" y="248622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60418" idx="3"/>
          </p:cNvCxnSpPr>
          <p:nvPr/>
        </p:nvCxnSpPr>
        <p:spPr>
          <a:xfrm flipH="1">
            <a:off x="10207256" y="3011609"/>
            <a:ext cx="721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7070641" y="2585051"/>
            <a:ext cx="14536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Path loss (dB)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FEF6-3E1F-4D77-832A-32CD660CAD91}"/>
              </a:ext>
            </a:extLst>
          </p:cNvPr>
          <p:cNvSpPr txBox="1"/>
          <p:nvPr/>
        </p:nvSpPr>
        <p:spPr>
          <a:xfrm>
            <a:off x="5344348" y="494078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 and 73 GHz measurements in:</a:t>
            </a:r>
            <a:b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Akdeniz, M. R., Liu, Y., Samimi, M. K., Sun, S., Rangan, S., Rappaport, T. S., &amp; Erkip, E. (2014). Millimeter wave channel modeling and cellular capacity evaluation.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journal on selected areas in communications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1164-1179.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4561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Close in (CI) model</a:t>
                </a:r>
              </a:p>
              <a:p>
                <a:pPr lvl="1"/>
                <a:r>
                  <a:rPr lang="en-US" dirty="0"/>
                  <a:t>Match free space at some fixed reference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𝐹𝑆𝑃𝐿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less parameter to fit</a:t>
                </a:r>
              </a:p>
              <a:p>
                <a:pPr lvl="1"/>
                <a:r>
                  <a:rPr lang="en-US" dirty="0"/>
                  <a:t>Matches true path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Hata</a:t>
                </a:r>
                <a:r>
                  <a:rPr lang="en-US" dirty="0"/>
                  <a:t> model, ….</a:t>
                </a:r>
              </a:p>
              <a:p>
                <a:r>
                  <a:rPr lang="en-US" dirty="0"/>
                  <a:t>Multi-slope models</a:t>
                </a:r>
              </a:p>
              <a:p>
                <a:r>
                  <a:rPr lang="en-US" dirty="0"/>
                  <a:t>3GPP NLOS / LOS hybrid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834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 Probability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transmission with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fixed</a:t>
                </a:r>
                <a:r>
                  <a:rPr lang="en-US" dirty="0"/>
                  <a:t> MCS with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adaptation!</a:t>
                </a:r>
              </a:p>
              <a:p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Outage:  Event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zero rate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With variable path loss,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/>
                  <a:t>, is a random variable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Outage probability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1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44EB-3C66-41E9-A67A-B8AF0C20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3612C-71C0-4782-AE67-1B89C06A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85A6B-B55D-47B0-952F-99C6592B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552354"/>
            <a:ext cx="6976376" cy="2451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C182C1-9701-4D11-8FC1-ED591726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85" y="3853077"/>
            <a:ext cx="6246715" cy="21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07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and Interference</a:t>
            </a:r>
          </a:p>
          <a:p>
            <a:r>
              <a:rPr lang="en-US" dirty="0"/>
              <a:t>Communication Requirements and Link Budget Analysis </a:t>
            </a:r>
          </a:p>
          <a:p>
            <a:r>
              <a:rPr lang="en-US" dirty="0"/>
              <a:t>Non-LOS Propagation</a:t>
            </a:r>
          </a:p>
          <a:p>
            <a:r>
              <a:rPr lang="en-US" dirty="0"/>
              <a:t>Statistical Models for Path Loss</a:t>
            </a:r>
          </a:p>
          <a:p>
            <a:r>
              <a:rPr lang="en-US" dirty="0"/>
              <a:t>Demo:  Estimating Rates with a 3GPP model</a:t>
            </a:r>
          </a:p>
          <a:p>
            <a:pPr lvl="1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327035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926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3GPP Indoor Home Office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3GPP has models for many statistical models</a:t>
            </a:r>
          </a:p>
          <a:p>
            <a:pPr lvl="1"/>
            <a:r>
              <a:rPr lang="en-US" dirty="0"/>
              <a:t>38.900:  Path loss models for above 6 GHz</a:t>
            </a:r>
          </a:p>
          <a:p>
            <a:r>
              <a:rPr lang="en-US" dirty="0"/>
              <a:t>Example:  Indoor home office</a:t>
            </a:r>
          </a:p>
          <a:p>
            <a:pPr lvl="1"/>
            <a:r>
              <a:rPr lang="en-US" dirty="0"/>
              <a:t>Separate models for LOS and NLOS</a:t>
            </a:r>
          </a:p>
          <a:p>
            <a:pPr lvl="1"/>
            <a:r>
              <a:rPr lang="en-US" dirty="0"/>
              <a:t>Plotted is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median</a:t>
            </a:r>
            <a:r>
              <a:rPr lang="en-US" dirty="0"/>
              <a:t> path loss vs.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49336-AC0B-4AA8-976A-FC5082F7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47" y="4093723"/>
            <a:ext cx="672465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60E09-61BD-4891-8506-4604D043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98" y="1892670"/>
            <a:ext cx="4238625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01A71-1D96-40DA-AC9A-18B48924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513117"/>
            <a:ext cx="3915123" cy="25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8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 Probability of 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FA61-FD20-4F14-A047-A1787C2E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4242"/>
            <a:ext cx="10058400" cy="4224854"/>
          </a:xfrm>
        </p:spPr>
        <p:txBody>
          <a:bodyPr/>
          <a:lstStyle/>
          <a:p>
            <a:r>
              <a:rPr lang="en-US" dirty="0"/>
              <a:t>Model has a probability of LOS</a:t>
            </a:r>
          </a:p>
          <a:p>
            <a:r>
              <a:rPr lang="en-US" dirty="0"/>
              <a:t>Function of distance</a:t>
            </a:r>
          </a:p>
          <a:p>
            <a:pPr lvl="1"/>
            <a:r>
              <a:rPr lang="en-US" dirty="0"/>
              <a:t>As distance is larger, probability of LOS is smaller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1DDF-8A38-440B-B9EE-CE0023D2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13" y="4484978"/>
            <a:ext cx="593407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DFEA4-1E3F-48CF-882B-1885E555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15" y="2373022"/>
            <a:ext cx="37052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AB74D-AA08-4AE2-B980-1EF23A21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022856"/>
            <a:ext cx="3516840" cy="27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49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E9D-9678-4617-8A13-50569E4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</a:t>
            </a:r>
            <a:r>
              <a:rPr lang="en-US" dirty="0"/>
              <a:t>x:  Generating 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</p:spPr>
            <p:txBody>
              <a:bodyPr/>
              <a:lstStyle/>
              <a:p>
                <a:r>
                  <a:rPr lang="en-US" dirty="0"/>
                  <a:t>The full model generate random path loss </a:t>
                </a:r>
              </a:p>
              <a:p>
                <a:pPr lvl="1"/>
                <a:r>
                  <a:rPr lang="en-US" dirty="0"/>
                  <a:t>Path loss is a function of distance</a:t>
                </a:r>
              </a:p>
              <a:p>
                <a:pPr lvl="1"/>
                <a:r>
                  <a:rPr lang="en-US" dirty="0"/>
                  <a:t>Samples from the conditional distribution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Compute median LOS and NLOS path loss</a:t>
                </a:r>
              </a:p>
              <a:p>
                <a:pPr lvl="1"/>
                <a:r>
                  <a:rPr lang="en-US" dirty="0"/>
                  <a:t>Add shadowing</a:t>
                </a:r>
              </a:p>
              <a:p>
                <a:pPr lvl="1"/>
                <a:r>
                  <a:rPr lang="en-US" dirty="0"/>
                  <a:t>Randomly select between LOS and NLOS</a:t>
                </a:r>
              </a:p>
              <a:p>
                <a:pPr lvl="1"/>
                <a:r>
                  <a:rPr lang="en-US" dirty="0"/>
                  <a:t>Use PLOS probability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FA61-FD20-4F14-A047-A1787C2ED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644242"/>
                <a:ext cx="10058400" cy="4224854"/>
              </a:xfrm>
              <a:blipFill>
                <a:blip r:embed="rId2"/>
                <a:stretch>
                  <a:fillRect l="-1455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03F-9C0C-42FE-9E07-7C61A6E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FD3B-E066-49DB-8F62-01F79A79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83" y="1644242"/>
            <a:ext cx="5057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9224987" y="3136377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Noise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Units </a:t>
                </a:r>
                <a:r>
                  <a:rPr lang="en-US" sz="2400" dirty="0">
                    <a:solidFill>
                      <a:schemeClr val="tx1"/>
                    </a:solidFill>
                  </a:rPr>
                  <a:t>for noise PSD: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= W/Hz (in linear scale)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Joules</a:t>
                </a:r>
              </a:p>
              <a:p>
                <a:pPr lvl="1"/>
                <a:r>
                  <a:rPr lang="en-US" sz="2000" dirty="0"/>
                  <a:t>Energy per degree of freedom </a:t>
                </a:r>
              </a:p>
              <a:p>
                <a:pPr lvl="1"/>
                <a:r>
                  <a:rPr lang="en-US" sz="2000" dirty="0"/>
                  <a:t>Equivalently, energy in any orthogonal sample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Often written in dB scale: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sz="2400" i="0">
                                    <a:latin typeface="Cambria Math" panose="02040503050406030204" pitchFamily="18" charset="0"/>
                                  </a:rPr>
                                  <m:t>mJ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 [dBm/Hz]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9084623" y="3610098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10539350" y="3813656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9914832" y="2378721"/>
            <a:ext cx="0" cy="143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9302336" y="177199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9464868" y="3135086"/>
            <a:ext cx="1467885" cy="129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/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37E49-9994-49C0-9AE7-DBF6DF27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721" y="2949869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5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Simple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Simulations:  Often used to estimate distribution of rates</a:t>
            </a:r>
          </a:p>
          <a:p>
            <a:pPr lvl="1"/>
            <a:r>
              <a:rPr lang="en-US" dirty="0"/>
              <a:t>Assume some statistical distribution on locations and propagation</a:t>
            </a:r>
          </a:p>
          <a:p>
            <a:r>
              <a:rPr lang="en-US" dirty="0"/>
              <a:t>Illustrate with a simple simulation</a:t>
            </a:r>
          </a:p>
          <a:p>
            <a:pPr lvl="1"/>
            <a:r>
              <a:rPr lang="en-US" dirty="0"/>
              <a:t>RX is randomly located in a square region.</a:t>
            </a:r>
          </a:p>
          <a:p>
            <a:pPr lvl="1"/>
            <a:r>
              <a:rPr lang="en-US" dirty="0"/>
              <a:t>TX is located at origin</a:t>
            </a:r>
          </a:p>
          <a:p>
            <a:r>
              <a:rPr lang="en-US" dirty="0"/>
              <a:t>3GPP has much more realistic deployment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4DE49-F21C-49E0-97CE-33C340C7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935521"/>
            <a:ext cx="2971800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059B6-54E1-4108-892F-0BBAC697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52" y="2406451"/>
            <a:ext cx="3400469" cy="28302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8FE643-AE8D-47CF-A85D-CB7A3562B7D4}"/>
              </a:ext>
            </a:extLst>
          </p:cNvPr>
          <p:cNvSpPr/>
          <p:nvPr/>
        </p:nvSpPr>
        <p:spPr>
          <a:xfrm>
            <a:off x="7496172" y="4832059"/>
            <a:ext cx="117446" cy="125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C55B4-643B-4E24-A634-4B9C48E2D375}"/>
              </a:ext>
            </a:extLst>
          </p:cNvPr>
          <p:cNvSpPr txBox="1"/>
          <p:nvPr/>
        </p:nvSpPr>
        <p:spPr>
          <a:xfrm>
            <a:off x="7346344" y="507987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65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Random Path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random path losses based on distances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35655-70F8-400C-B7CA-7BA768C3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92" y="2341140"/>
            <a:ext cx="504825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8263E-FEEB-4D43-B241-337321DA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29" y="2341140"/>
            <a:ext cx="4166664" cy="31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6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SNR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assumptions similar to an 802.11ad-like system</a:t>
            </a:r>
          </a:p>
          <a:p>
            <a:pPr lvl="1"/>
            <a:r>
              <a:rPr lang="en-US" dirty="0"/>
              <a:t>We assume very directive antennas</a:t>
            </a:r>
          </a:p>
          <a:p>
            <a:pPr lvl="1"/>
            <a:r>
              <a:rPr lang="en-US" dirty="0"/>
              <a:t>Later we show how to do this with beamforming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8E7F8-2832-4525-A221-B89B4155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85884"/>
            <a:ext cx="4895850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3B1EC-2044-4559-A3E1-8B2D100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38" y="2036376"/>
            <a:ext cx="4570442" cy="33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ED8-AF56-441D-8146-8207C217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659F-4798-454A-A156-0EF9B80D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rate distribution assuming simple </a:t>
            </a:r>
            <a:r>
              <a:rPr lang="en-US" dirty="0" err="1"/>
              <a:t>backoff</a:t>
            </a:r>
            <a:r>
              <a:rPr lang="en-US" dirty="0"/>
              <a:t> from Shannon capacity</a:t>
            </a:r>
          </a:p>
          <a:p>
            <a:pPr lvl="1"/>
            <a:r>
              <a:rPr lang="en-US" dirty="0"/>
              <a:t>More realistic models are possible</a:t>
            </a:r>
          </a:p>
          <a:p>
            <a:r>
              <a:rPr lang="en-US" dirty="0"/>
              <a:t>Note the large range of rates in this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AB47-59EA-41E1-8893-0C480B50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969D0-12D9-402D-BB9A-00ADD87C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1" y="3120136"/>
            <a:ext cx="5410200" cy="2295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0B6DA-31A8-4D2A-9BCE-41E5889A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353" y="2595047"/>
            <a:ext cx="4599179" cy="34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0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C58D32-3725-48E6-855C-27A6525D9C67}"/>
              </a:ext>
            </a:extLst>
          </p:cNvPr>
          <p:cNvSpPr/>
          <p:nvPr/>
        </p:nvSpPr>
        <p:spPr>
          <a:xfrm>
            <a:off x="7950991" y="4010253"/>
            <a:ext cx="1379690" cy="475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and Noise Figure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Fundamental limit </a:t>
                </a:r>
                <a:r>
                  <a:rPr lang="en-US" dirty="0"/>
                  <a:t>determined by statistical physics: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Boltzman</a:t>
                </a:r>
                <a:r>
                  <a:rPr lang="en-US" dirty="0"/>
                  <a:t> constant,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 in Kelvin</a:t>
                </a:r>
              </a:p>
              <a:p>
                <a:pPr lvl="1"/>
                <a:r>
                  <a:rPr lang="en-US" dirty="0"/>
                  <a:t>At room temperature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= 290K):</a:t>
                </a:r>
                <a:br>
                  <a:rPr lang="en-US" dirty="0"/>
                </a:br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=−174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Practical systems see higher noise power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Receiver imperfections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Noise figure</a:t>
                </a:r>
              </a:p>
              <a:p>
                <a:pPr lvl="1"/>
                <a:r>
                  <a:rPr lang="en-US" dirty="0"/>
                  <a:t>Typical values are 2 to 9 dB in most wireless systems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539279"/>
                <a:ext cx="7441544" cy="4329817"/>
              </a:xfrm>
              <a:blipFill>
                <a:blip r:embed="rId2"/>
                <a:stretch>
                  <a:fillRect l="-196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3875A-3AFA-4720-9864-44570D1B9F89}"/>
              </a:ext>
            </a:extLst>
          </p:cNvPr>
          <p:cNvCxnSpPr/>
          <p:nvPr/>
        </p:nvCxnSpPr>
        <p:spPr>
          <a:xfrm>
            <a:off x="7810627" y="4483974"/>
            <a:ext cx="2173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E164E8-2FEA-4961-85F6-7386857FC6B1}"/>
              </a:ext>
            </a:extLst>
          </p:cNvPr>
          <p:cNvSpPr txBox="1"/>
          <p:nvPr/>
        </p:nvSpPr>
        <p:spPr>
          <a:xfrm>
            <a:off x="9265354" y="4687532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9AEDB-52D9-4B9B-830F-068D0247DD56}"/>
              </a:ext>
            </a:extLst>
          </p:cNvPr>
          <p:cNvSpPr txBox="1"/>
          <p:nvPr/>
        </p:nvSpPr>
        <p:spPr>
          <a:xfrm>
            <a:off x="8007767" y="241955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/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FA2B1-1D51-4485-B724-AF2DC5D9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80" y="3797864"/>
                <a:ext cx="5908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1BA63-33D8-4E44-B981-AA3A251F4FA7}"/>
              </a:ext>
            </a:extLst>
          </p:cNvPr>
          <p:cNvCxnSpPr>
            <a:cxnSpLocks/>
          </p:cNvCxnSpPr>
          <p:nvPr/>
        </p:nvCxnSpPr>
        <p:spPr>
          <a:xfrm flipV="1">
            <a:off x="8651110" y="2788887"/>
            <a:ext cx="0" cy="226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/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235D09-AD99-4C1B-ADEC-AC2B5E7B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685" y="3428532"/>
                <a:ext cx="357243" cy="369332"/>
              </a:xfrm>
              <a:prstGeom prst="rect">
                <a:avLst/>
              </a:prstGeom>
              <a:blipFill>
                <a:blip r:embed="rId5"/>
                <a:stretch>
                  <a:fillRect r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6F6513D-4A63-416A-BF71-699E395DB875}"/>
              </a:ext>
            </a:extLst>
          </p:cNvPr>
          <p:cNvGrpSpPr/>
          <p:nvPr/>
        </p:nvGrpSpPr>
        <p:grpSpPr>
          <a:xfrm>
            <a:off x="7961265" y="2952969"/>
            <a:ext cx="3842127" cy="1054700"/>
            <a:chOff x="7961265" y="2952969"/>
            <a:chExt cx="3842127" cy="10547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531779-52F7-4A5C-9875-AF4DC55B29C4}"/>
                </a:ext>
              </a:extLst>
            </p:cNvPr>
            <p:cNvSpPr/>
            <p:nvPr/>
          </p:nvSpPr>
          <p:spPr>
            <a:xfrm>
              <a:off x="7961265" y="3305834"/>
              <a:ext cx="1379689" cy="70183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137E49-9994-49C0-9AE7-DBF6DF278D26}"/>
                    </a:ext>
                  </a:extLst>
                </p:cNvPr>
                <p:cNvSpPr txBox="1"/>
                <p:nvPr/>
              </p:nvSpPr>
              <p:spPr>
                <a:xfrm>
                  <a:off x="10060543" y="2952969"/>
                  <a:ext cx="17428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137E49-9994-49C0-9AE7-DBF6DF278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0543" y="2952969"/>
                  <a:ext cx="174284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F197AE-420D-4E29-BBD6-EBDB5AA03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2166" y="3300083"/>
              <a:ext cx="1920642" cy="984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76D6D5-28D8-4796-B12A-F01C019A2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4962" y="3315310"/>
              <a:ext cx="0" cy="682881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A39A-C395-4305-BEB8-9F49E2E3BBBF}"/>
              </a:ext>
            </a:extLst>
          </p:cNvPr>
          <p:cNvCxnSpPr>
            <a:cxnSpLocks/>
          </p:cNvCxnSpPr>
          <p:nvPr/>
        </p:nvCxnSpPr>
        <p:spPr>
          <a:xfrm>
            <a:off x="8107100" y="3996035"/>
            <a:ext cx="1918498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6F1C8A-DB33-46AC-BAD1-BF74E6857836}"/>
              </a:ext>
            </a:extLst>
          </p:cNvPr>
          <p:cNvSpPr/>
          <p:nvPr/>
        </p:nvSpPr>
        <p:spPr>
          <a:xfrm>
            <a:off x="2899480" y="3542446"/>
            <a:ext cx="2736517" cy="780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88C7A-1EF8-4404-B5F6-AB920BE7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To Noise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</p:spPr>
            <p:txBody>
              <a:bodyPr/>
              <a:lstStyle/>
              <a:p>
                <a:r>
                  <a:rPr lang="en-US" dirty="0"/>
                  <a:t>Suppose: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occupies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with total RX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Signal-to-Noise Ratio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Key performance metric:  </a:t>
                </a:r>
              </a:p>
              <a:p>
                <a:pPr lvl="1"/>
                <a:r>
                  <a:rPr lang="en-US" dirty="0"/>
                  <a:t>Determines possible spectral efficiency</a:t>
                </a:r>
              </a:p>
              <a:p>
                <a:r>
                  <a:rPr lang="en-US" dirty="0"/>
                  <a:t>Typically quoted in dB: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dBm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Hz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61379-031A-4BF7-A11A-ECFBCFFA4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340921" cy="4329817"/>
              </a:xfrm>
              <a:blipFill>
                <a:blip r:embed="rId2"/>
                <a:stretch>
                  <a:fillRect l="-2308" t="-1549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1AA04-23D4-4213-814D-6697A110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C2B0F-A740-4427-9D74-87009AB7ECEF}"/>
              </a:ext>
            </a:extLst>
          </p:cNvPr>
          <p:cNvSpPr/>
          <p:nvPr/>
        </p:nvSpPr>
        <p:spPr>
          <a:xfrm>
            <a:off x="9282432" y="2086162"/>
            <a:ext cx="858780" cy="9361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C96454-9FAB-4211-B30E-A43BCC7056C0}"/>
              </a:ext>
            </a:extLst>
          </p:cNvPr>
          <p:cNvSpPr/>
          <p:nvPr/>
        </p:nvSpPr>
        <p:spPr>
          <a:xfrm>
            <a:off x="8667787" y="2723845"/>
            <a:ext cx="2088070" cy="29089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C01ED4-098D-49DD-94AF-FA4725D9DFC9}"/>
              </a:ext>
            </a:extLst>
          </p:cNvPr>
          <p:cNvCxnSpPr>
            <a:cxnSpLocks/>
          </p:cNvCxnSpPr>
          <p:nvPr/>
        </p:nvCxnSpPr>
        <p:spPr>
          <a:xfrm flipV="1">
            <a:off x="8456531" y="3014742"/>
            <a:ext cx="3048230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FB887C-C925-4026-8A80-A1BA9348DBE3}"/>
              </a:ext>
            </a:extLst>
          </p:cNvPr>
          <p:cNvSpPr txBox="1"/>
          <p:nvPr/>
        </p:nvSpPr>
        <p:spPr>
          <a:xfrm>
            <a:off x="10786304" y="3218300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[Hz]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013340-C559-4900-BE9F-83108C3E5319}"/>
              </a:ext>
            </a:extLst>
          </p:cNvPr>
          <p:cNvCxnSpPr>
            <a:cxnSpLocks/>
          </p:cNvCxnSpPr>
          <p:nvPr/>
        </p:nvCxnSpPr>
        <p:spPr>
          <a:xfrm flipV="1">
            <a:off x="9711822" y="1822263"/>
            <a:ext cx="0" cy="132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5693F9-D47C-4AD5-8A25-6CFE3063D968}"/>
              </a:ext>
            </a:extLst>
          </p:cNvPr>
          <p:cNvSpPr txBox="1"/>
          <p:nvPr/>
        </p:nvSpPr>
        <p:spPr>
          <a:xfrm>
            <a:off x="9857125" y="163759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[dBm/Hz]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BAC008-BCA0-436E-8C68-1ADB3440B19F}"/>
              </a:ext>
            </a:extLst>
          </p:cNvPr>
          <p:cNvCxnSpPr>
            <a:cxnSpLocks/>
          </p:cNvCxnSpPr>
          <p:nvPr/>
        </p:nvCxnSpPr>
        <p:spPr>
          <a:xfrm>
            <a:off x="8286308" y="2723229"/>
            <a:ext cx="977831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/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1A4A3-357D-43B4-B3D7-1751410BB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49" y="2509125"/>
                <a:ext cx="494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F00FD9C-695A-45D8-9F32-B000BFC2C3EB}"/>
              </a:ext>
            </a:extLst>
          </p:cNvPr>
          <p:cNvCxnSpPr>
            <a:cxnSpLocks/>
          </p:cNvCxnSpPr>
          <p:nvPr/>
        </p:nvCxnSpPr>
        <p:spPr>
          <a:xfrm>
            <a:off x="8236274" y="2084429"/>
            <a:ext cx="985725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/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5415D1-EEE1-4AEF-AAFB-7C3F38D37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8" y="1899763"/>
                <a:ext cx="4626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E38964-F662-4687-A4ED-5A83A0BEFA43}"/>
              </a:ext>
            </a:extLst>
          </p:cNvPr>
          <p:cNvCxnSpPr>
            <a:cxnSpLocks/>
          </p:cNvCxnSpPr>
          <p:nvPr/>
        </p:nvCxnSpPr>
        <p:spPr>
          <a:xfrm>
            <a:off x="9282432" y="3057003"/>
            <a:ext cx="0" cy="47719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1F71C7-9A66-402A-AEDB-935DDE3E3224}"/>
              </a:ext>
            </a:extLst>
          </p:cNvPr>
          <p:cNvCxnSpPr>
            <a:cxnSpLocks/>
          </p:cNvCxnSpPr>
          <p:nvPr/>
        </p:nvCxnSpPr>
        <p:spPr>
          <a:xfrm>
            <a:off x="10126752" y="3057003"/>
            <a:ext cx="0" cy="530629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21B4C1-939A-47D3-BCEE-7F69BF9F8BFC}"/>
              </a:ext>
            </a:extLst>
          </p:cNvPr>
          <p:cNvCxnSpPr>
            <a:cxnSpLocks/>
          </p:cNvCxnSpPr>
          <p:nvPr/>
        </p:nvCxnSpPr>
        <p:spPr>
          <a:xfrm>
            <a:off x="9289662" y="3295602"/>
            <a:ext cx="84432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/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0C04E-8E30-41F4-B1A6-F2FEE6172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1" y="3428061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IEEE 802.11g transmitted RF signal analysed in Spectrum analyser. |  Download Scientific Diagram">
            <a:extLst>
              <a:ext uri="{FF2B5EF4-FFF2-40B4-BE49-F238E27FC236}">
                <a16:creationId xmlns:a16="http://schemas.microsoft.com/office/drawing/2014/main" id="{3488D35C-49A5-42A3-80FF-435D713A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09" y="3974033"/>
            <a:ext cx="3073401" cy="19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7A9D7A-E7D6-4AF9-94FF-FEC8E2F5A950}"/>
              </a:ext>
            </a:extLst>
          </p:cNvPr>
          <p:cNvCxnSpPr>
            <a:cxnSpLocks/>
          </p:cNvCxnSpPr>
          <p:nvPr/>
        </p:nvCxnSpPr>
        <p:spPr>
          <a:xfrm>
            <a:off x="7889203" y="5358767"/>
            <a:ext cx="1039594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803741-1F51-4064-9126-B813D4449935}"/>
              </a:ext>
            </a:extLst>
          </p:cNvPr>
          <p:cNvCxnSpPr>
            <a:cxnSpLocks/>
          </p:cNvCxnSpPr>
          <p:nvPr/>
        </p:nvCxnSpPr>
        <p:spPr>
          <a:xfrm>
            <a:off x="7889203" y="4833433"/>
            <a:ext cx="1681978" cy="0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E4445-728B-40BF-A7DF-842A80B67439}"/>
              </a:ext>
            </a:extLst>
          </p:cNvPr>
          <p:cNvGrpSpPr/>
          <p:nvPr/>
        </p:nvGrpSpPr>
        <p:grpSpPr>
          <a:xfrm>
            <a:off x="7295608" y="2084429"/>
            <a:ext cx="1553023" cy="3274338"/>
            <a:chOff x="7295608" y="2084429"/>
            <a:chExt cx="1553023" cy="327433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6B1404D-2FEF-4508-AD86-2C39BDB7A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0288" y="2084429"/>
              <a:ext cx="0" cy="63880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59A7C8-F88E-490A-BE54-1491F48EBBA3}"/>
                    </a:ext>
                  </a:extLst>
                </p:cNvPr>
                <p:cNvSpPr txBox="1"/>
                <p:nvPr/>
              </p:nvSpPr>
              <p:spPr>
                <a:xfrm>
                  <a:off x="8166713" y="2198670"/>
                  <a:ext cx="6819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𝑆𝑁𝑅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59A7C8-F88E-490A-BE54-1491F48EB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713" y="2198670"/>
                  <a:ext cx="6819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821EAAC-9FF2-40E9-8C06-2F33C63DF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5271" y="4833433"/>
              <a:ext cx="0" cy="5253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5FE5A49-B861-414B-B084-1540E3D1549A}"/>
                    </a:ext>
                  </a:extLst>
                </p:cNvPr>
                <p:cNvSpPr txBox="1"/>
                <p:nvPr/>
              </p:nvSpPr>
              <p:spPr>
                <a:xfrm>
                  <a:off x="7295608" y="4928839"/>
                  <a:ext cx="6819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𝑆𝑁𝑅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5FE5A49-B861-414B-B084-1540E3D15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608" y="4928839"/>
                  <a:ext cx="68191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817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38602</TotalTime>
  <Words>4797</Words>
  <Application>Microsoft Office PowerPoint</Application>
  <PresentationFormat>Widescreen</PresentationFormat>
  <Paragraphs>896</Paragraphs>
  <Slides>73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Cambria Math</vt:lpstr>
      <vt:lpstr>Symbol</vt:lpstr>
      <vt:lpstr>Times New Roman</vt:lpstr>
      <vt:lpstr>Wingdings</vt:lpstr>
      <vt:lpstr>Retrospect</vt:lpstr>
      <vt:lpstr>Unit 2.  Non-LOS Propagation and  Link Budget Analysis</vt:lpstr>
      <vt:lpstr>Learning Objectives</vt:lpstr>
      <vt:lpstr>Outline </vt:lpstr>
      <vt:lpstr>What is Noise?</vt:lpstr>
      <vt:lpstr>Types of “Noise”</vt:lpstr>
      <vt:lpstr>AWGN Noise Model</vt:lpstr>
      <vt:lpstr>Thermal Noise Units</vt:lpstr>
      <vt:lpstr>Limits and Noise Figure</vt:lpstr>
      <vt:lpstr>Signal To Noise Ratio</vt:lpstr>
      <vt:lpstr>Example:  SNR Calculation</vt:lpstr>
      <vt:lpstr>Sampled Data Systems</vt:lpstr>
      <vt:lpstr>SNR in Sampled Data Systems</vt:lpstr>
      <vt:lpstr>Simulating Noise in MATLAB</vt:lpstr>
      <vt:lpstr>Cascade of Elements</vt:lpstr>
      <vt:lpstr>NF for Cascade of Elements</vt:lpstr>
      <vt:lpstr>Example Problem  Molisch 3.1 </vt:lpstr>
      <vt:lpstr>Interference</vt:lpstr>
      <vt:lpstr>Interference Calculations</vt:lpstr>
      <vt:lpstr>In-Class Problem</vt:lpstr>
      <vt:lpstr>Outline </vt:lpstr>
      <vt:lpstr>Communication Requirements</vt:lpstr>
      <vt:lpstr>Review:  Typical Transmitter Steps</vt:lpstr>
      <vt:lpstr>Information Rate and Bandwidth</vt:lpstr>
      <vt:lpstr>Example Calculation</vt:lpstr>
      <vt:lpstr>Reliability:  BER and BLER</vt:lpstr>
      <vt:lpstr>SNR and Power Relations</vt:lpstr>
      <vt:lpstr>Example Problem</vt:lpstr>
      <vt:lpstr>Shannon Capacity</vt:lpstr>
      <vt:lpstr>Bandwidth and Power-Limited Regions</vt:lpstr>
      <vt:lpstr>Actual Rate vs. Shannon Capacity</vt:lpstr>
      <vt:lpstr>Rate vs. Capacity Example</vt:lpstr>
      <vt:lpstr>Example Link Budget</vt:lpstr>
      <vt:lpstr>Example:  Rate in Free Space</vt:lpstr>
      <vt:lpstr>In-Class Problem</vt:lpstr>
      <vt:lpstr>Outline </vt:lpstr>
      <vt:lpstr>Reflections and Refractions</vt:lpstr>
      <vt:lpstr>Metal Reflectors</vt:lpstr>
      <vt:lpstr>Transmission Through Typical Materials</vt:lpstr>
      <vt:lpstr>Attenuation Models in MATLAB</vt:lpstr>
      <vt:lpstr>Specular Reflections &amp; Scattering</vt:lpstr>
      <vt:lpstr>Radar Cross Section</vt:lpstr>
      <vt:lpstr>Radar Equation</vt:lpstr>
      <vt:lpstr>Proof of the Radar Equation</vt:lpstr>
      <vt:lpstr>Typical RCS Values</vt:lpstr>
      <vt:lpstr>Example:  RCS Measurements of a UAV</vt:lpstr>
      <vt:lpstr>RCS Simulation Tools</vt:lpstr>
      <vt:lpstr>Propagation Loss with Reflections</vt:lpstr>
      <vt:lpstr>Path Loss Exponent, Coverage &amp; Interference</vt:lpstr>
      <vt:lpstr>Diffraction</vt:lpstr>
      <vt:lpstr>Fresnel Zone and Diffraction</vt:lpstr>
      <vt:lpstr>Human Blocking at 73GHz Example</vt:lpstr>
      <vt:lpstr>Radio Waves Have Many Paths</vt:lpstr>
      <vt:lpstr>Fresnel Zone:  Scattering vs. Reflection </vt:lpstr>
      <vt:lpstr>Scattering vs. Reflection</vt:lpstr>
      <vt:lpstr>Ray Tracing vs. Radar Simulation </vt:lpstr>
      <vt:lpstr>In-Class Exercise</vt:lpstr>
      <vt:lpstr>In-Class Exercise Solution</vt:lpstr>
      <vt:lpstr>Outline </vt:lpstr>
      <vt:lpstr>Real Path Loss</vt:lpstr>
      <vt:lpstr>Statistical Channel Models</vt:lpstr>
      <vt:lpstr>Simulation with a Channel Model</vt:lpstr>
      <vt:lpstr>Linear Models</vt:lpstr>
      <vt:lpstr>Related Models</vt:lpstr>
      <vt:lpstr>Outage Probability</vt:lpstr>
      <vt:lpstr>In-Class Exercise</vt:lpstr>
      <vt:lpstr>Outline </vt:lpstr>
      <vt:lpstr>Ex:  3GPP Indoor Home Office Model</vt:lpstr>
      <vt:lpstr>Ex:  Probability of LOS</vt:lpstr>
      <vt:lpstr>Ex:  Generating Random Samples</vt:lpstr>
      <vt:lpstr>Example Simple Simulation</vt:lpstr>
      <vt:lpstr>Generate Random Path Loss</vt:lpstr>
      <vt:lpstr>Compute SNR Distribution</vt:lpstr>
      <vt:lpstr>Compute Rate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486</cp:revision>
  <cp:lastPrinted>2017-01-24T17:12:09Z</cp:lastPrinted>
  <dcterms:created xsi:type="dcterms:W3CDTF">2015-03-22T11:15:32Z</dcterms:created>
  <dcterms:modified xsi:type="dcterms:W3CDTF">2025-02-03T07:47:24Z</dcterms:modified>
</cp:coreProperties>
</file>